
<file path=[Content_Types].xml><?xml version="1.0" encoding="utf-8"?>
<Types xmlns="http://schemas.openxmlformats.org/package/2006/content-types">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8.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defaultTextStyle>
    <a:defPPr lvl="0">
      <a:defRPr lang="en-US"/>
    </a:defPPr>
    <a:lvl1pPr defTabSz="457200" eaLnBrk="1" hangingPunct="1" latinLnBrk="0" lvl="0" marL="0" rtl="0" algn="l">
      <a:defRPr kern="1200" sz="1800">
        <a:solidFill>
          <a:schemeClr val="tx1"/>
        </a:solidFill>
        <a:latin typeface="+mn-lt"/>
        <a:ea typeface="+mn-ea"/>
        <a:cs typeface="+mn-cs"/>
      </a:defRPr>
    </a:lvl1pPr>
    <a:lvl2pPr defTabSz="457200" eaLnBrk="1" hangingPunct="1" latinLnBrk="0" lvl="1" marL="457200" rtl="0" algn="l">
      <a:defRPr kern="1200" sz="1800">
        <a:solidFill>
          <a:schemeClr val="tx1"/>
        </a:solidFill>
        <a:latin typeface="+mn-lt"/>
        <a:ea typeface="+mn-ea"/>
        <a:cs typeface="+mn-cs"/>
      </a:defRPr>
    </a:lvl2pPr>
    <a:lvl3pPr defTabSz="457200" eaLnBrk="1" hangingPunct="1" latinLnBrk="0" lvl="2" marL="914400" rtl="0" algn="l">
      <a:defRPr kern="1200" sz="1800">
        <a:solidFill>
          <a:schemeClr val="tx1"/>
        </a:solidFill>
        <a:latin typeface="+mn-lt"/>
        <a:ea typeface="+mn-ea"/>
        <a:cs typeface="+mn-cs"/>
      </a:defRPr>
    </a:lvl3pPr>
    <a:lvl4pPr defTabSz="457200" eaLnBrk="1" hangingPunct="1" latinLnBrk="0" lvl="3" marL="1371600" rtl="0" algn="l">
      <a:defRPr kern="1200" sz="1800">
        <a:solidFill>
          <a:schemeClr val="tx1"/>
        </a:solidFill>
        <a:latin typeface="+mn-lt"/>
        <a:ea typeface="+mn-ea"/>
        <a:cs typeface="+mn-cs"/>
      </a:defRPr>
    </a:lvl4pPr>
    <a:lvl5pPr defTabSz="457200" eaLnBrk="1" hangingPunct="1" latinLnBrk="0" lvl="4" marL="1828800" rtl="0" algn="l">
      <a:defRPr kern="1200" sz="1800">
        <a:solidFill>
          <a:schemeClr val="tx1"/>
        </a:solidFill>
        <a:latin typeface="+mn-lt"/>
        <a:ea typeface="+mn-ea"/>
        <a:cs typeface="+mn-cs"/>
      </a:defRPr>
    </a:lvl5pPr>
    <a:lvl6pPr defTabSz="457200" eaLnBrk="1" hangingPunct="1" latinLnBrk="0" lvl="5" marL="2286000" rtl="0" algn="l">
      <a:defRPr kern="1200" sz="1800">
        <a:solidFill>
          <a:schemeClr val="tx1"/>
        </a:solidFill>
        <a:latin typeface="+mn-lt"/>
        <a:ea typeface="+mn-ea"/>
        <a:cs typeface="+mn-cs"/>
      </a:defRPr>
    </a:lvl6pPr>
    <a:lvl7pPr defTabSz="457200" eaLnBrk="1" hangingPunct="1" latinLnBrk="0" lvl="6" marL="2743200" rtl="0" algn="l">
      <a:defRPr kern="1200" sz="1800">
        <a:solidFill>
          <a:schemeClr val="tx1"/>
        </a:solidFill>
        <a:latin typeface="+mn-lt"/>
        <a:ea typeface="+mn-ea"/>
        <a:cs typeface="+mn-cs"/>
      </a:defRPr>
    </a:lvl7pPr>
    <a:lvl8pPr defTabSz="457200" eaLnBrk="1" hangingPunct="1" latinLnBrk="0" lvl="7" marL="3200400" rtl="0" algn="l">
      <a:defRPr kern="1200" sz="1800">
        <a:solidFill>
          <a:schemeClr val="tx1"/>
        </a:solidFill>
        <a:latin typeface="+mn-lt"/>
        <a:ea typeface="+mn-ea"/>
        <a:cs typeface="+mn-cs"/>
      </a:defRPr>
    </a:lvl8pPr>
    <a:lvl9pPr defTabSz="457200" eaLnBrk="1" hangingPunct="1" latinLnBrk="0" lvl="8" marL="3657600" rtl="0" algn="l">
      <a:defRPr kern="1200" sz="1800">
        <a:solidFill>
          <a:schemeClr val="tx1"/>
        </a:solidFill>
        <a:latin typeface="+mn-lt"/>
        <a:ea typeface="+mn-ea"/>
        <a:cs typeface="+mn-cs"/>
      </a:defRPr>
    </a:lvl9pPr>
  </p:defaultTextStyle>
  <p:extLst>
    <p:ext uri="{EFAFB233-063F-42B5-8137-9DF3F51BA10A}">
      <p15:sldGuideLst>
        <p15:guide id="1" orient="horz" pos="2160">
          <p15:clr>
            <a:srgbClr val="000000"/>
          </p15:clr>
        </p15:guide>
        <p15:guide id="2" pos="3840">
          <p15:clr>
            <a:srgbClr val="000000"/>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slideMaster" Target="slideMasters/slide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B61BEF0D-F0BB-DE4B-95CE-6DB70DBA9567}" type="datetimeFigureOut">
              <a:rPr lang="en-US" smtClean="0"/>
              <a:pPr/>
              <a:t>8/22/2022</a:t>
            </a:fld>
            <a:endParaRPr lang="en-US" dirty="0"/>
          </a:p>
        </p:txBody>
      </p:sp>
      <p:sp>
        <p:nvSpPr>
          <p:cNvPr id="20" name="Footer Placeholder 19"/>
          <p:cNvSpPr>
            <a:spLocks noGrp="1"/>
          </p:cNvSpPr>
          <p:nvPr>
            <p:ph type="ftr" sz="quarter" idx="11"/>
          </p:nvPr>
        </p:nvSpPr>
        <p:spPr/>
        <p:txBody>
          <a:bodyPr/>
          <a:lstStyle>
            <a:extLst/>
          </a:lstStyle>
          <a:p>
            <a:endParaRPr lang="en-US" dirty="0"/>
          </a:p>
        </p:txBody>
      </p:sp>
      <p:sp>
        <p:nvSpPr>
          <p:cNvPr id="10" name="Slide Number Placeholder 9"/>
          <p:cNvSpPr>
            <a:spLocks noGrp="1"/>
          </p:cNvSpPr>
          <p:nvPr>
            <p:ph type="sldNum" sz="quarter" idx="12"/>
          </p:nvPr>
        </p:nvSpPr>
        <p:spPr/>
        <p:txBody>
          <a:bodyPr/>
          <a:lstStyle>
            <a:extLst/>
          </a:lstStyle>
          <a:p>
            <a:fld id="{D57F1E4F-1CFF-5643-939E-217C01CDF565}" type="slidenum">
              <a:rPr lang="en-US" smtClean="0"/>
              <a:pPr/>
              <a:t>‹#›</a:t>
            </a:fld>
            <a:endParaRPr lang="en-US" dirty="0"/>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5C6B4A9-1611-4792-9094-5F34BCA07E0B}" type="datetimeFigureOut">
              <a:rPr lang="en-US" smtClean="0"/>
              <a:pPr/>
              <a:t>8/22/2022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89333C77-0158-454C-844F-B7AB9BD7DAD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524000" y="274641"/>
            <a:ext cx="7416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61BEF0D-F0BB-DE4B-95CE-6DB70DBA9567}" type="datetimeFigureOut">
              <a:rPr lang="en-US" smtClean="0"/>
              <a:pPr/>
              <a:t>8/22/2022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61BEF0D-F0BB-DE4B-95CE-6DB70DBA9567}" type="datetimeFigureOut">
              <a:rPr lang="en-US" smtClean="0"/>
              <a:pPr/>
              <a:t>8/22/2022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61BEF0D-F0BB-DE4B-95CE-6DB70DBA9567}" type="datetimeFigureOut">
              <a:rPr lang="en-US" smtClean="0"/>
              <a:pPr/>
              <a:t>8/22/2022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D57F1E4F-1CFF-5643-939E-217C01CDF565}" type="slidenum">
              <a:rPr lang="en-US" smtClean="0"/>
              <a:pPr/>
              <a:t>‹#›</a:t>
            </a:fld>
            <a:endParaRPr lang="en-US" dirty="0"/>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B712588-04B1-427B-82EE-E8DB90309F08}" type="datetimeFigureOut">
              <a:rPr lang="en-US" smtClean="0"/>
              <a:pPr/>
              <a:t>8/22/2022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6FF9F0C5-380F-41C2-899A-BAC0F0927E1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61BEF0D-F0BB-DE4B-95CE-6DB70DBA9567}" type="datetimeFigureOut">
              <a:rPr lang="en-US" smtClean="0"/>
              <a:pPr/>
              <a:t>8/22/2022</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61BEF0D-F0BB-DE4B-95CE-6DB70DBA9567}" type="datetimeFigureOut">
              <a:rPr lang="en-US" smtClean="0"/>
              <a:pPr/>
              <a:t>8/22/2022</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B61BEF0D-F0BB-DE4B-95CE-6DB70DBA9567}" type="datetimeFigureOut">
              <a:rPr lang="en-US" smtClean="0"/>
              <a:pPr/>
              <a:t>8/22/2022</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D57F1E4F-1CFF-5643-939E-217C01CDF565}" type="slidenum">
              <a:rPr lang="en-US" smtClean="0"/>
              <a:pPr/>
              <a:t>‹#›</a:t>
            </a:fld>
            <a:endParaRPr lang="en-US" dirty="0"/>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2A54C80-263E-416B-A8E0-580EDEADCBDC}" type="datetimeFigureOut">
              <a:rPr lang="en-US" smtClean="0"/>
              <a:pPr/>
              <a:t>8/22/2022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519954A3-9DFD-4C44-94BA-B95130A3BA1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B61BEF0D-F0BB-DE4B-95CE-6DB70DBA9567}" type="datetimeFigureOut">
              <a:rPr lang="en-US" smtClean="0"/>
              <a:pPr/>
              <a:t>8/22/2022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D57F1E4F-1CFF-5643-939E-217C01CDF565}" type="slidenum">
              <a:rPr lang="en-US" smtClean="0"/>
              <a:pPr/>
              <a:t>‹#›</a:t>
            </a:fld>
            <a:endParaRPr lang="en-US" dirty="0"/>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61BEF0D-F0BB-DE4B-95CE-6DB70DBA9567}" type="datetimeFigureOut">
              <a:rPr lang="en-US" smtClean="0"/>
              <a:pPr/>
              <a:t>8/22/2022</a:t>
            </a:fld>
            <a:endParaRPr lang="en-US" dirty="0"/>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57F1E4F-1CFF-5643-939E-217C01CDF565}" type="slidenum">
              <a:rPr lang="en-US" smtClean="0"/>
              <a:pPr/>
              <a:t>‹#›</a:t>
            </a:fld>
            <a:endParaRPr lang="en-US" dirty="0"/>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07822" y="381576"/>
            <a:ext cx="9245600" cy="7109639"/>
          </a:xfrm>
          <a:prstGeom prst="rect">
            <a:avLst/>
          </a:prstGeom>
        </p:spPr>
        <p:txBody>
          <a:bodyPr wrap="square">
            <a:spAutoFit/>
          </a:bodyPr>
          <a:lstStyle/>
          <a:p>
            <a:pPr algn="ctr"/>
            <a:endParaRPr lang="ro-RO" sz="3100" b="1" dirty="0" smtClean="0">
              <a:solidFill>
                <a:srgbClr val="00823B"/>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a:p>
            <a:pPr algn="ctr"/>
            <a:endParaRPr lang="ro-RO" sz="3100" b="1" dirty="0">
              <a:solidFill>
                <a:srgbClr val="00823B"/>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a:p>
            <a:pPr algn="ctr"/>
            <a:r>
              <a:rPr lang="en-US" sz="3100" b="1" dirty="0" err="1" smtClean="0">
                <a:solidFill>
                  <a:srgbClr val="00823B"/>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CERCUL</a:t>
            </a:r>
            <a:r>
              <a:rPr lang="en-US" sz="3100" b="1" dirty="0" smtClean="0">
                <a:solidFill>
                  <a:srgbClr val="00823B"/>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 PEDAGOGIC </a:t>
            </a:r>
            <a:r>
              <a:rPr lang="en-US" sz="3100" b="1" dirty="0" err="1" smtClean="0">
                <a:solidFill>
                  <a:srgbClr val="00823B"/>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NR.2</a:t>
            </a:r>
            <a:r>
              <a:rPr lang="en-US" sz="3100" b="1" dirty="0" smtClean="0">
                <a:solidFill>
                  <a:srgbClr val="00823B"/>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 AL </a:t>
            </a:r>
            <a:r>
              <a:rPr lang="en-US" sz="3100" b="1" dirty="0" err="1" smtClean="0">
                <a:solidFill>
                  <a:srgbClr val="00823B"/>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EDUCATOARELOR</a:t>
            </a:r>
            <a:r>
              <a:rPr lang="en-US" sz="3100" b="1" dirty="0" smtClean="0">
                <a:solidFill>
                  <a:srgbClr val="00823B"/>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 DIN </a:t>
            </a:r>
            <a:r>
              <a:rPr lang="en-US" sz="3100" b="1" dirty="0" err="1" smtClean="0">
                <a:solidFill>
                  <a:srgbClr val="00823B"/>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ZONA</a:t>
            </a:r>
            <a:r>
              <a:rPr lang="en-US" sz="3100" b="1" dirty="0" smtClean="0">
                <a:solidFill>
                  <a:srgbClr val="00823B"/>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 </a:t>
            </a:r>
            <a:r>
              <a:rPr lang="en-US" sz="3100" b="1" dirty="0" err="1" smtClean="0">
                <a:solidFill>
                  <a:srgbClr val="00823B"/>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REGHIN</a:t>
            </a:r>
            <a:endParaRPr lang="en-US" sz="3100" b="1" dirty="0" smtClean="0">
              <a:solidFill>
                <a:srgbClr val="00823B"/>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a:p>
            <a:pPr algn="ctr"/>
            <a:endParaRPr lang="en-US" sz="3100" b="1" dirty="0" smtClean="0">
              <a:solidFill>
                <a:srgbClr val="00823B"/>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a:p>
            <a:pPr algn="ctr"/>
            <a:endParaRPr lang="ro-RO" sz="2800" b="1" dirty="0" smtClean="0">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a:p>
            <a:pPr algn="ctr"/>
            <a:r>
              <a:rPr lang="en-US" sz="2800" b="1" dirty="0" err="1" smtClean="0">
                <a:effectLst>
                  <a:outerShdw blurRad="50000" dist="30000" dir="5400000" algn="tl" rotWithShape="0">
                    <a:srgbClr val="000000">
                      <a:alpha val="30000"/>
                    </a:srgbClr>
                  </a:outerShdw>
                </a:effectLst>
                <a:latin typeface="Times New Roman" pitchFamily="18" charset="0"/>
                <a:ea typeface="+mj-ea"/>
                <a:cs typeface="Times New Roman" pitchFamily="18" charset="0"/>
              </a:rPr>
              <a:t>ORGANIZATOR</a:t>
            </a:r>
            <a:r>
              <a:rPr lang="en-US" sz="2800" b="1" dirty="0" smtClean="0">
                <a:effectLst>
                  <a:outerShdw blurRad="50000" dist="30000" dir="5400000" algn="tl" rotWithShape="0">
                    <a:srgbClr val="000000">
                      <a:alpha val="30000"/>
                    </a:srgbClr>
                  </a:outerShdw>
                </a:effectLst>
                <a:latin typeface="Times New Roman" pitchFamily="18" charset="0"/>
                <a:ea typeface="+mj-ea"/>
                <a:cs typeface="Times New Roman" pitchFamily="18" charset="0"/>
              </a:rPr>
              <a:t>: GR</a:t>
            </a:r>
            <a:r>
              <a:rPr lang="ro-RO" sz="2800" b="1" dirty="0" smtClean="0">
                <a:effectLst>
                  <a:outerShdw blurRad="50000" dist="30000" dir="5400000" algn="tl" rotWithShape="0">
                    <a:srgbClr val="000000">
                      <a:alpha val="30000"/>
                    </a:srgbClr>
                  </a:outerShdw>
                </a:effectLst>
                <a:latin typeface="Times New Roman" pitchFamily="18" charset="0"/>
                <a:ea typeface="+mj-ea"/>
                <a:cs typeface="Times New Roman" pitchFamily="18" charset="0"/>
              </a:rPr>
              <a:t>ĂDINIȚA CU PROGRAM PRELUNGIT NR. 2, REGHIN</a:t>
            </a:r>
            <a:endParaRPr lang="en-US" sz="2800" b="1" dirty="0">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a:p>
            <a:pPr algn="ctr"/>
            <a:endParaRPr lang="en-US" sz="3100" b="1" dirty="0" smtClean="0">
              <a:solidFill>
                <a:srgbClr val="00823B"/>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a:p>
            <a:pPr algn="ctr"/>
            <a:endParaRPr lang="en-US" sz="3100" b="1" dirty="0">
              <a:solidFill>
                <a:srgbClr val="00823B"/>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a:p>
            <a:pPr algn="ctr"/>
            <a:endParaRPr lang="en-US" sz="3100" b="1" dirty="0" smtClean="0">
              <a:solidFill>
                <a:srgbClr val="00823B"/>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a:p>
            <a:pPr algn="ctr"/>
            <a:r>
              <a:rPr lang="ro-RO" sz="3100" b="1" dirty="0" smtClean="0">
                <a:solidFill>
                  <a:srgbClr val="00823B"/>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18 mai 2022</a:t>
            </a:r>
            <a:endParaRPr lang="en-US" sz="3100" b="1" dirty="0">
              <a:solidFill>
                <a:srgbClr val="00823B"/>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a:p>
            <a:pPr algn="ctr"/>
            <a:endParaRPr lang="en-US" sz="3100" b="1" dirty="0" smtClean="0">
              <a:solidFill>
                <a:srgbClr val="00823B"/>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a:p>
            <a:pPr algn="ctr"/>
            <a:endParaRPr lang="en-US" sz="3100" b="1" dirty="0">
              <a:solidFill>
                <a:srgbClr val="00823B"/>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a:p>
            <a:pPr algn="ctr"/>
            <a:endParaRPr lang="ro-RO" sz="3100" b="1" dirty="0" smtClean="0">
              <a:solidFill>
                <a:srgbClr val="00823B"/>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2278772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583" y="187570"/>
            <a:ext cx="10611989" cy="1148861"/>
          </a:xfrm>
        </p:spPr>
        <p:txBody>
          <a:bodyPr>
            <a:normAutofit fontScale="90000"/>
          </a:bodyPr>
          <a:lstStyle/>
          <a:p>
            <a:pPr algn="ctr"/>
            <a:r>
              <a:rPr lang="ro-RO" sz="2700" b="1" noProof="1" smtClean="0">
                <a:solidFill>
                  <a:srgbClr val="00B050"/>
                </a:solidFill>
                <a:latin typeface="+mn-lt"/>
              </a:rPr>
              <a:t/>
            </a:r>
            <a:br>
              <a:rPr lang="ro-RO" sz="2700" b="1" noProof="1" smtClean="0">
                <a:solidFill>
                  <a:srgbClr val="00B050"/>
                </a:solidFill>
                <a:latin typeface="+mn-lt"/>
              </a:rPr>
            </a:br>
            <a:r>
              <a:rPr lang="ro-RO" sz="2700" b="1" noProof="1">
                <a:solidFill>
                  <a:srgbClr val="00B050"/>
                </a:solidFill>
                <a:latin typeface="+mn-lt"/>
              </a:rPr>
              <a:t/>
            </a:r>
            <a:br>
              <a:rPr lang="ro-RO" sz="2700" b="1" noProof="1">
                <a:solidFill>
                  <a:srgbClr val="00B050"/>
                </a:solidFill>
                <a:latin typeface="+mn-lt"/>
              </a:rPr>
            </a:br>
            <a:r>
              <a:rPr lang="ro-RO" sz="2700" b="1" noProof="1" smtClean="0">
                <a:solidFill>
                  <a:srgbClr val="00B050"/>
                </a:solidFill>
                <a:latin typeface="+mn-lt"/>
              </a:rPr>
              <a:t/>
            </a:r>
            <a:br>
              <a:rPr lang="ro-RO" sz="2700" b="1" noProof="1" smtClean="0">
                <a:solidFill>
                  <a:srgbClr val="00B050"/>
                </a:solidFill>
                <a:latin typeface="+mn-lt"/>
              </a:rPr>
            </a:br>
            <a:r>
              <a:rPr lang="ro-RO" sz="2700" b="1" noProof="1">
                <a:solidFill>
                  <a:srgbClr val="00B050"/>
                </a:solidFill>
                <a:latin typeface="+mn-lt"/>
              </a:rPr>
              <a:t/>
            </a:r>
            <a:br>
              <a:rPr lang="ro-RO" sz="2700" b="1" noProof="1">
                <a:solidFill>
                  <a:srgbClr val="00B050"/>
                </a:solidFill>
                <a:latin typeface="+mn-lt"/>
              </a:rPr>
            </a:br>
            <a:r>
              <a:rPr lang="ro-RO" sz="2700" b="1" noProof="1" smtClean="0">
                <a:solidFill>
                  <a:srgbClr val="00B050"/>
                </a:solidFill>
                <a:latin typeface="+mn-lt"/>
              </a:rPr>
              <a:t/>
            </a:r>
            <a:br>
              <a:rPr lang="ro-RO" sz="2700" b="1" noProof="1" smtClean="0">
                <a:solidFill>
                  <a:srgbClr val="00B050"/>
                </a:solidFill>
                <a:latin typeface="+mn-lt"/>
              </a:rPr>
            </a:br>
            <a:r>
              <a:rPr lang="ro-RO" sz="2700" b="1" noProof="1">
                <a:solidFill>
                  <a:srgbClr val="00B050"/>
                </a:solidFill>
                <a:latin typeface="+mn-lt"/>
              </a:rPr>
              <a:t/>
            </a:r>
            <a:br>
              <a:rPr lang="ro-RO" sz="2700" b="1" noProof="1">
                <a:solidFill>
                  <a:srgbClr val="00B050"/>
                </a:solidFill>
                <a:latin typeface="+mn-lt"/>
              </a:rPr>
            </a:br>
            <a:r>
              <a:rPr lang="ro-RO" sz="3100" b="1" noProof="1" smtClean="0">
                <a:solidFill>
                  <a:srgbClr val="007A37"/>
                </a:solidFill>
                <a:latin typeface="Times New Roman" pitchFamily="18" charset="0"/>
                <a:cs typeface="Times New Roman" pitchFamily="18" charset="0"/>
              </a:rPr>
              <a:t>ACTIVITATE DIN SCHIMBUL DE EXPERIENȚĂ</a:t>
            </a:r>
            <a:r>
              <a:rPr lang="ro-RO" sz="3100" b="1" noProof="1" smtClean="0">
                <a:solidFill>
                  <a:schemeClr val="tx1"/>
                </a:solidFill>
                <a:latin typeface="Times New Roman" pitchFamily="18" charset="0"/>
                <a:cs typeface="Times New Roman" pitchFamily="18" charset="0"/>
              </a:rPr>
              <a:t/>
            </a:r>
            <a:br>
              <a:rPr lang="ro-RO" sz="3100" b="1" noProof="1" smtClean="0">
                <a:solidFill>
                  <a:schemeClr val="tx1"/>
                </a:solidFill>
                <a:latin typeface="Times New Roman" pitchFamily="18" charset="0"/>
                <a:cs typeface="Times New Roman" pitchFamily="18" charset="0"/>
              </a:rPr>
            </a:br>
            <a:r>
              <a:rPr lang="ro-RO" sz="3100" b="1" noProof="1" smtClean="0">
                <a:solidFill>
                  <a:schemeClr val="tx1"/>
                </a:solidFill>
                <a:latin typeface="Times New Roman" pitchFamily="18" charset="0"/>
                <a:cs typeface="Times New Roman" pitchFamily="18" charset="0"/>
              </a:rPr>
              <a:t>10 iunie 2019</a:t>
            </a:r>
            <a:br>
              <a:rPr lang="ro-RO" sz="3100" b="1" noProof="1" smtClean="0">
                <a:solidFill>
                  <a:schemeClr val="tx1"/>
                </a:solidFill>
                <a:latin typeface="Times New Roman" pitchFamily="18" charset="0"/>
                <a:cs typeface="Times New Roman" pitchFamily="18" charset="0"/>
              </a:rPr>
            </a:br>
            <a:r>
              <a:rPr lang="en-US" sz="2700" dirty="0">
                <a:solidFill>
                  <a:schemeClr val="tx1"/>
                </a:solidFill>
              </a:rPr>
              <a:t/>
            </a:r>
            <a:br>
              <a:rPr lang="en-US" sz="2700" dirty="0">
                <a:solidFill>
                  <a:schemeClr val="tx1"/>
                </a:solidFill>
              </a:rPr>
            </a:br>
            <a:r>
              <a:rPr lang="ro-RO" sz="2700" dirty="0" smtClean="0">
                <a:solidFill>
                  <a:schemeClr val="tx1"/>
                </a:solidFill>
              </a:rPr>
              <a:t/>
            </a:r>
            <a:br>
              <a:rPr lang="ro-RO" sz="2700" dirty="0" smtClean="0">
                <a:solidFill>
                  <a:schemeClr val="tx1"/>
                </a:solidFill>
              </a:rPr>
            </a:br>
            <a:r>
              <a:rPr lang="ro-RO" sz="2700" dirty="0">
                <a:solidFill>
                  <a:schemeClr val="tx1"/>
                </a:solidFill>
              </a:rPr>
              <a:t/>
            </a:r>
            <a:br>
              <a:rPr lang="ro-RO" sz="2700" dirty="0">
                <a:solidFill>
                  <a:schemeClr val="tx1"/>
                </a:solidFill>
              </a:rPr>
            </a:br>
            <a:r>
              <a:rPr lang="en-US" dirty="0" smtClean="0">
                <a:solidFill>
                  <a:schemeClr val="tx1"/>
                </a:solidFill>
              </a:rPr>
              <a:t/>
            </a:r>
            <a:br>
              <a:rPr lang="en-US" dirty="0" smtClean="0">
                <a:solidFill>
                  <a:schemeClr val="tx1"/>
                </a:solidFill>
              </a:rPr>
            </a:br>
            <a:endParaRPr lang="ro-RO" sz="4400" noProof="1">
              <a:solidFill>
                <a:schemeClr val="tx1"/>
              </a:solidFill>
              <a:latin typeface="+mn-lt"/>
            </a:endParaRPr>
          </a:p>
        </p:txBody>
      </p:sp>
      <p:sp>
        <p:nvSpPr>
          <p:cNvPr id="4" name="Title 1"/>
          <p:cNvSpPr txBox="1">
            <a:spLocks/>
          </p:cNvSpPr>
          <p:nvPr/>
        </p:nvSpPr>
        <p:spPr>
          <a:xfrm>
            <a:off x="1415888" y="1101968"/>
            <a:ext cx="9228666" cy="175412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o-RO" sz="2400" b="1" noProof="1" smtClean="0">
                <a:solidFill>
                  <a:schemeClr val="tx1"/>
                </a:solidFill>
                <a:latin typeface="+mn-lt"/>
              </a:rPr>
              <a:t/>
            </a:r>
            <a:br>
              <a:rPr lang="ro-RO" sz="2400" b="1" noProof="1" smtClean="0">
                <a:solidFill>
                  <a:schemeClr val="tx1"/>
                </a:solidFill>
                <a:latin typeface="+mn-lt"/>
              </a:rPr>
            </a:br>
            <a:r>
              <a:rPr lang="ro-RO" sz="2400" b="1" noProof="1" smtClean="0">
                <a:solidFill>
                  <a:schemeClr val="tx1"/>
                </a:solidFill>
                <a:latin typeface="+mn-lt"/>
              </a:rPr>
              <a:t>    </a:t>
            </a:r>
            <a:r>
              <a:rPr lang="ro-RO" sz="2800" noProof="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Cu </a:t>
            </a:r>
            <a:r>
              <a:rPr lang="ro-RO" sz="2800" noProof="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mare bucurie am participat la </a:t>
            </a:r>
            <a:r>
              <a:rPr lang="ro-RO"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Concursul interjudețean ,,Grădinița dansează, grădinița se distrează</a:t>
            </a:r>
            <a:r>
              <a:rPr lang="en-US"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r>
              <a:rPr lang="ro-RO"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de la Sângeorz-Băi. </a:t>
            </a:r>
            <a:r>
              <a:rPr lang="ro-RO"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Am </a:t>
            </a:r>
            <a:r>
              <a:rPr lang="ro-RO"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rămas fascinate de magia dansului în rândul celor </a:t>
            </a:r>
            <a:r>
              <a:rPr lang="ro-RO"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mici și ne-am întors în grădinița noastră cu gândul că vom reuși să participăm la această competiție. Și, de ce nu, să câștigăm marele trofeu. </a:t>
            </a: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latin typeface="+mn-lt"/>
              </a:rPr>
              <a:t/>
            </a:r>
            <a:br>
              <a:rPr lang="en-US" sz="2400" dirty="0" smtClean="0">
                <a:solidFill>
                  <a:schemeClr val="tx1"/>
                </a:solidFill>
                <a:latin typeface="+mn-lt"/>
              </a:rPr>
            </a:br>
            <a:r>
              <a:rPr lang="ro-RO" sz="2400" i="1" dirty="0" smtClean="0">
                <a:solidFill>
                  <a:schemeClr val="tx1"/>
                </a:solidFill>
                <a:latin typeface="+mn-lt"/>
              </a:rPr>
              <a:t> </a:t>
            </a:r>
            <a:endParaRPr lang="ro-RO" sz="2400" noProof="1">
              <a:solidFill>
                <a:schemeClr val="tx1"/>
              </a:solidFill>
              <a:latin typeface="+mn-lt"/>
            </a:endParaRPr>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85901" y="4095750"/>
            <a:ext cx="4419600" cy="2338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419974" y="4095750"/>
            <a:ext cx="4600205" cy="2338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0744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19"/>
            <a:ext cx="9997440" cy="5697855"/>
          </a:xfrm>
        </p:spPr>
        <p:txBody>
          <a:bodyPr>
            <a:normAutofit/>
          </a:bodyPr>
          <a:lstStyle/>
          <a:p>
            <a:pPr algn="ctr"/>
            <a:r>
              <a:rPr lang="ro-RO" sz="7200" dirty="0" smtClean="0">
                <a:solidFill>
                  <a:srgbClr val="00B050"/>
                </a:solidFill>
                <a:latin typeface="Times New Roman" pitchFamily="18" charset="0"/>
                <a:cs typeface="Times New Roman" pitchFamily="18" charset="0"/>
              </a:rPr>
              <a:t>Vă mulțumim!</a:t>
            </a:r>
            <a:endParaRPr lang="en-US" sz="7200"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1402393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07822" y="381576"/>
            <a:ext cx="9245600" cy="6232475"/>
          </a:xfrm>
          <a:prstGeom prst="rect">
            <a:avLst/>
          </a:prstGeom>
        </p:spPr>
        <p:txBody>
          <a:bodyPr wrap="square">
            <a:spAutoFit/>
          </a:bodyPr>
          <a:lstStyle/>
          <a:p>
            <a:pPr algn="ctr"/>
            <a:endParaRPr lang="ro-RO" sz="3100" b="1" dirty="0">
              <a:solidFill>
                <a:prstClr val="black"/>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a:p>
            <a:pPr algn="ctr"/>
            <a:endParaRPr lang="ro-RO" sz="3100" b="1" dirty="0" smtClean="0">
              <a:solidFill>
                <a:prstClr val="black"/>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a:p>
            <a:pPr algn="ctr"/>
            <a:r>
              <a:rPr lang="ro-RO" sz="3100" b="1" dirty="0" smtClean="0">
                <a:solidFill>
                  <a:prstClr val="black"/>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TEMA CERCULUI</a:t>
            </a:r>
          </a:p>
          <a:p>
            <a:pPr algn="ctr"/>
            <a:endParaRPr lang="ro-RO" sz="3100" b="1" dirty="0">
              <a:solidFill>
                <a:prstClr val="black"/>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a:p>
            <a:pPr algn="ctr"/>
            <a:r>
              <a:rPr lang="ro-RO" sz="3100" b="1" dirty="0" smtClean="0">
                <a:solidFill>
                  <a:srgbClr val="00823B"/>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,,PARTENERIAT PENTRU EDUCAȚIE - SCHIMB DE BUNE PRACTICI INTERJUDEȚEAN</a:t>
            </a:r>
            <a:r>
              <a:rPr lang="en-US" sz="3100" b="1" dirty="0" smtClean="0">
                <a:solidFill>
                  <a:srgbClr val="00823B"/>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a:t>
            </a:r>
            <a:endParaRPr lang="ro-RO" sz="3100" b="1" dirty="0" smtClean="0">
              <a:solidFill>
                <a:srgbClr val="00823B"/>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a:p>
            <a:pPr algn="ctr"/>
            <a:endParaRPr lang="ro-RO" sz="3100" b="1" dirty="0">
              <a:solidFill>
                <a:srgbClr val="00823B"/>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a:p>
            <a:pPr algn="r"/>
            <a:r>
              <a:rPr lang="ro-RO" sz="2400" b="1" dirty="0" smtClean="0">
                <a:effectLst>
                  <a:outerShdw blurRad="50000" dist="30000" dir="5400000" algn="tl" rotWithShape="0">
                    <a:srgbClr val="000000">
                      <a:alpha val="30000"/>
                    </a:srgbClr>
                  </a:outerShdw>
                </a:effectLst>
                <a:latin typeface="Times New Roman" pitchFamily="18" charset="0"/>
                <a:ea typeface="+mj-ea"/>
                <a:cs typeface="Times New Roman" pitchFamily="18" charset="0"/>
              </a:rPr>
              <a:t>PREZENTARE</a:t>
            </a:r>
            <a:r>
              <a:rPr lang="en-US" sz="2400" b="1" dirty="0" smtClean="0">
                <a:effectLst>
                  <a:outerShdw blurRad="50000" dist="30000" dir="5400000" algn="tl" rotWithShape="0">
                    <a:srgbClr val="000000">
                      <a:alpha val="30000"/>
                    </a:srgbClr>
                  </a:outerShdw>
                </a:effectLst>
                <a:latin typeface="Times New Roman" pitchFamily="18" charset="0"/>
                <a:ea typeface="+mj-ea"/>
                <a:cs typeface="Times New Roman" pitchFamily="18" charset="0"/>
              </a:rPr>
              <a:t>:</a:t>
            </a:r>
            <a:endParaRPr lang="ro-RO" sz="2400" b="1" dirty="0" smtClean="0">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a:p>
            <a:pPr algn="ctr"/>
            <a:r>
              <a:rPr lang="ro-RO" sz="2400" b="1" dirty="0" smtClean="0">
                <a:effectLst>
                  <a:outerShdw blurRad="50000" dist="30000" dir="5400000" algn="tl" rotWithShape="0">
                    <a:srgbClr val="000000">
                      <a:alpha val="30000"/>
                    </a:srgbClr>
                  </a:outerShdw>
                </a:effectLst>
                <a:latin typeface="Times New Roman" pitchFamily="18" charset="0"/>
                <a:ea typeface="+mj-ea"/>
                <a:cs typeface="Times New Roman" pitchFamily="18" charset="0"/>
              </a:rPr>
              <a:t>                                                             </a:t>
            </a:r>
          </a:p>
          <a:p>
            <a:pPr algn="ctr"/>
            <a:r>
              <a:rPr lang="ro-RO" sz="2400" b="1" dirty="0">
                <a:effectLst>
                  <a:outerShdw blurRad="50000" dist="30000" dir="5400000" algn="tl" rotWithShape="0">
                    <a:srgbClr val="000000">
                      <a:alpha val="30000"/>
                    </a:srgbClr>
                  </a:outerShdw>
                </a:effectLst>
                <a:latin typeface="Times New Roman" pitchFamily="18" charset="0"/>
                <a:ea typeface="+mj-ea"/>
                <a:cs typeface="Times New Roman" pitchFamily="18" charset="0"/>
              </a:rPr>
              <a:t> </a:t>
            </a:r>
            <a:r>
              <a:rPr lang="ro-RO" sz="2400" b="1" dirty="0" smtClean="0">
                <a:effectLst>
                  <a:outerShdw blurRad="50000" dist="30000" dir="5400000" algn="tl" rotWithShape="0">
                    <a:srgbClr val="000000">
                      <a:alpha val="30000"/>
                    </a:srgbClr>
                  </a:outerShdw>
                </a:effectLst>
                <a:latin typeface="Times New Roman" pitchFamily="18" charset="0"/>
                <a:ea typeface="+mj-ea"/>
                <a:cs typeface="Times New Roman" pitchFamily="18" charset="0"/>
              </a:rPr>
              <a:t>                                                         Prof. înv. preșc. Marian Georgeta</a:t>
            </a:r>
          </a:p>
          <a:p>
            <a:pPr algn="ctr"/>
            <a:r>
              <a:rPr lang="ro-RO" sz="2400" b="1" dirty="0" smtClean="0">
                <a:solidFill>
                  <a:prstClr val="black"/>
                </a:solidFill>
                <a:effectLst>
                  <a:outerShdw blurRad="50000" dist="30000" dir="5400000" algn="tl" rotWithShape="0">
                    <a:srgbClr val="000000">
                      <a:alpha val="30000"/>
                    </a:srgbClr>
                  </a:outerShdw>
                </a:effectLst>
                <a:latin typeface="Times New Roman" pitchFamily="18" charset="0"/>
                <a:cs typeface="Times New Roman" pitchFamily="18" charset="0"/>
              </a:rPr>
              <a:t>                                                    Prof</a:t>
            </a:r>
            <a:r>
              <a:rPr lang="ro-RO" sz="2400" b="1" dirty="0">
                <a:solidFill>
                  <a:prstClr val="black"/>
                </a:solidFill>
                <a:effectLst>
                  <a:outerShdw blurRad="50000" dist="30000" dir="5400000" algn="tl" rotWithShape="0">
                    <a:srgbClr val="000000">
                      <a:alpha val="30000"/>
                    </a:srgbClr>
                  </a:outerShdw>
                </a:effectLst>
                <a:latin typeface="Times New Roman" pitchFamily="18" charset="0"/>
                <a:cs typeface="Times New Roman" pitchFamily="18" charset="0"/>
              </a:rPr>
              <a:t>. înv. preșc</a:t>
            </a:r>
            <a:r>
              <a:rPr lang="ro-RO" sz="2400" b="1" dirty="0" smtClean="0">
                <a:solidFill>
                  <a:prstClr val="black"/>
                </a:solidFill>
                <a:effectLst>
                  <a:outerShdw blurRad="50000" dist="30000" dir="5400000" algn="tl" rotWithShape="0">
                    <a:srgbClr val="000000">
                      <a:alpha val="30000"/>
                    </a:srgbClr>
                  </a:outerShdw>
                </a:effectLst>
                <a:latin typeface="Times New Roman" pitchFamily="18" charset="0"/>
                <a:cs typeface="Times New Roman" pitchFamily="18" charset="0"/>
              </a:rPr>
              <a:t>. Chibulcutean Dorina</a:t>
            </a:r>
            <a:endParaRPr lang="ro-RO" sz="3100" b="1" dirty="0">
              <a:solidFill>
                <a:srgbClr val="00823B"/>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a:p>
            <a:pPr lvl="0" algn="ctr"/>
            <a:r>
              <a:rPr lang="ro-RO" sz="2400" b="1" dirty="0" smtClean="0">
                <a:solidFill>
                  <a:prstClr val="black"/>
                </a:solidFill>
                <a:effectLst>
                  <a:outerShdw blurRad="50000" dist="30000" dir="5400000" algn="tl" rotWithShape="0">
                    <a:srgbClr val="000000">
                      <a:alpha val="30000"/>
                    </a:srgbClr>
                  </a:outerShdw>
                </a:effectLst>
                <a:latin typeface="Times New Roman" pitchFamily="18" charset="0"/>
                <a:cs typeface="Times New Roman" pitchFamily="18" charset="0"/>
              </a:rPr>
              <a:t>                                                          Prof</a:t>
            </a:r>
            <a:r>
              <a:rPr lang="ro-RO" sz="2400" b="1" dirty="0">
                <a:solidFill>
                  <a:prstClr val="black"/>
                </a:solidFill>
                <a:effectLst>
                  <a:outerShdw blurRad="50000" dist="30000" dir="5400000" algn="tl" rotWithShape="0">
                    <a:srgbClr val="000000">
                      <a:alpha val="30000"/>
                    </a:srgbClr>
                  </a:outerShdw>
                </a:effectLst>
                <a:latin typeface="Times New Roman" pitchFamily="18" charset="0"/>
                <a:cs typeface="Times New Roman" pitchFamily="18" charset="0"/>
              </a:rPr>
              <a:t>. înv. preșc</a:t>
            </a:r>
            <a:r>
              <a:rPr lang="ro-RO" sz="2400" b="1" dirty="0" smtClean="0">
                <a:solidFill>
                  <a:prstClr val="black"/>
                </a:solidFill>
                <a:effectLst>
                  <a:outerShdw blurRad="50000" dist="30000" dir="5400000" algn="tl" rotWithShape="0">
                    <a:srgbClr val="000000">
                      <a:alpha val="30000"/>
                    </a:srgbClr>
                  </a:outerShdw>
                </a:effectLst>
                <a:latin typeface="Times New Roman" pitchFamily="18" charset="0"/>
                <a:cs typeface="Times New Roman" pitchFamily="18" charset="0"/>
              </a:rPr>
              <a:t>. Chiorean Mihaela</a:t>
            </a:r>
            <a:endParaRPr lang="ro-RO" sz="3100" b="1" dirty="0">
              <a:solidFill>
                <a:srgbClr val="00823B"/>
              </a:solidFill>
              <a:effectLst>
                <a:outerShdw blurRad="50000" dist="30000" dir="5400000" algn="tl" rotWithShape="0">
                  <a:srgbClr val="000000">
                    <a:alpha val="30000"/>
                  </a:srgbClr>
                </a:outerShdw>
              </a:effectLst>
              <a:latin typeface="Times New Roman" pitchFamily="18" charset="0"/>
              <a:cs typeface="Times New Roman" pitchFamily="18" charset="0"/>
            </a:endParaRPr>
          </a:p>
          <a:p>
            <a:pPr algn="ctr"/>
            <a:endParaRPr lang="ro-RO" sz="3100" b="1" dirty="0" smtClean="0">
              <a:solidFill>
                <a:srgbClr val="00823B"/>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a:p>
            <a:pPr algn="ctr"/>
            <a:endParaRPr lang="ro-RO" sz="3100" b="1" dirty="0" smtClean="0">
              <a:solidFill>
                <a:prstClr val="black"/>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3234884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5897880"/>
          </a:xfrm>
        </p:spPr>
        <p:txBody>
          <a:bodyPr>
            <a:normAutofit/>
          </a:bodyPr>
          <a:lstStyle/>
          <a:p>
            <a:r>
              <a:rPr lang="en-US" sz="2800" dirty="0" smtClean="0">
                <a:latin typeface="Times New Roman" pitchFamily="18" charset="0"/>
                <a:cs typeface="Times New Roman" pitchFamily="18" charset="0"/>
              </a:rPr>
              <a:t>,,</a:t>
            </a:r>
            <a:r>
              <a:rPr lang="ro-RO" sz="2800" dirty="0" smtClean="0">
                <a:latin typeface="Times New Roman" pitchFamily="18" charset="0"/>
                <a:cs typeface="Times New Roman" pitchFamily="18" charset="0"/>
              </a:rPr>
              <a:t>Parteneriatul reprezintă procesul de colaborare dintre două sau mai multe părți care acționează împreună pentru realizarea unor interese sau scopuri comune.</a:t>
            </a:r>
            <a:r>
              <a:rPr lang="en-US" sz="2800" dirty="0" smtClean="0">
                <a:latin typeface="Times New Roman" pitchFamily="18" charset="0"/>
                <a:cs typeface="Times New Roman" pitchFamily="18" charset="0"/>
              </a:rPr>
              <a:t>’’</a:t>
            </a:r>
            <a:r>
              <a:rPr lang="ro-RO" sz="2800" dirty="0" smtClean="0">
                <a:latin typeface="Times New Roman" pitchFamily="18" charset="0"/>
                <a:cs typeface="Times New Roman" pitchFamily="18" charset="0"/>
              </a:rPr>
              <a:t/>
            </a:r>
            <a:br>
              <a:rPr lang="ro-RO" sz="2800" dirty="0" smtClean="0">
                <a:latin typeface="Times New Roman" pitchFamily="18" charset="0"/>
                <a:cs typeface="Times New Roman" pitchFamily="18" charset="0"/>
              </a:rPr>
            </a:br>
            <a:r>
              <a:rPr lang="ro-RO" sz="2800" dirty="0">
                <a:latin typeface="Times New Roman" pitchFamily="18" charset="0"/>
                <a:cs typeface="Times New Roman" pitchFamily="18" charset="0"/>
              </a:rPr>
              <a:t/>
            </a:r>
            <a:br>
              <a:rPr lang="ro-RO" sz="2800" dirty="0">
                <a:latin typeface="Times New Roman" pitchFamily="18" charset="0"/>
                <a:cs typeface="Times New Roman" pitchFamily="18" charset="0"/>
              </a:rPr>
            </a:br>
            <a:r>
              <a:rPr lang="ro-RO" sz="2800" dirty="0" smtClean="0">
                <a:latin typeface="Times New Roman" pitchFamily="18" charset="0"/>
                <a:cs typeface="Times New Roman" pitchFamily="18" charset="0"/>
              </a:rPr>
              <a:t>Educația copilului este o acțiune care presupune schimb de experiențe, de valori între adulții care îl susțin în dezvoltarea sa și cu care intră în contact, motiv pentru care trebuie acordată în regim prioritar, importanța cuvenită partenerilor educaționali.</a:t>
            </a:r>
            <a:br>
              <a:rPr lang="ro-RO" sz="2800" dirty="0" smtClean="0">
                <a:latin typeface="Times New Roman" pitchFamily="18" charset="0"/>
                <a:cs typeface="Times New Roman" pitchFamily="18" charset="0"/>
              </a:rPr>
            </a:br>
            <a:r>
              <a:rPr lang="ro-RO" sz="2800" dirty="0">
                <a:latin typeface="Times New Roman" pitchFamily="18" charset="0"/>
                <a:cs typeface="Times New Roman" pitchFamily="18" charset="0"/>
              </a:rPr>
              <a:t/>
            </a:r>
            <a:br>
              <a:rPr lang="ro-RO" sz="2800" dirty="0">
                <a:latin typeface="Times New Roman" pitchFamily="18" charset="0"/>
                <a:cs typeface="Times New Roman" pitchFamily="18" charset="0"/>
              </a:rPr>
            </a:br>
            <a:r>
              <a:rPr lang="ro-RO" sz="2800" dirty="0" smtClean="0">
                <a:latin typeface="Times New Roman" pitchFamily="18" charset="0"/>
                <a:cs typeface="Times New Roman" pitchFamily="18" charset="0"/>
              </a:rPr>
              <a:t>Alături de colegele din Bistrița am parcurs experiențe de neuitat, am evoluat împreună, totul în beneficiul copiilor, dar și al nostru, personal.</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693952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07822" y="381576"/>
            <a:ext cx="8998303" cy="3770263"/>
          </a:xfrm>
          <a:prstGeom prst="rect">
            <a:avLst/>
          </a:prstGeom>
        </p:spPr>
        <p:txBody>
          <a:bodyPr wrap="square">
            <a:spAutoFit/>
          </a:bodyPr>
          <a:lstStyle/>
          <a:p>
            <a:pPr algn="ctr"/>
            <a:r>
              <a:rPr lang="ro-RO" sz="3100" b="1" dirty="0">
                <a:solidFill>
                  <a:srgbClr val="007A37"/>
                </a:solidFill>
                <a:effectLst>
                  <a:outerShdw blurRad="50000" dist="30000" dir="5400000" algn="tl" rotWithShape="0">
                    <a:srgbClr val="000000">
                      <a:alpha val="30000"/>
                    </a:srgbClr>
                  </a:outerShdw>
                </a:effectLst>
                <a:latin typeface="Times New Roman" pitchFamily="18" charset="0"/>
                <a:cs typeface="Times New Roman" pitchFamily="18" charset="0"/>
              </a:rPr>
              <a:t>INVITAȚIE LA </a:t>
            </a:r>
            <a:r>
              <a:rPr lang="ro-RO" sz="3100" b="1" dirty="0" smtClean="0">
                <a:solidFill>
                  <a:srgbClr val="007A37"/>
                </a:solidFill>
                <a:effectLst>
                  <a:outerShdw blurRad="50000" dist="30000" dir="5400000" algn="tl" rotWithShape="0">
                    <a:srgbClr val="000000">
                      <a:alpha val="30000"/>
                    </a:srgbClr>
                  </a:outerShdw>
                </a:effectLst>
                <a:latin typeface="Times New Roman" pitchFamily="18" charset="0"/>
                <a:cs typeface="Times New Roman" pitchFamily="18" charset="0"/>
              </a:rPr>
              <a:t>MAIERU</a:t>
            </a:r>
            <a:endParaRPr lang="ro-RO" sz="3100" b="1" dirty="0" smtClean="0">
              <a:solidFill>
                <a:srgbClr val="007A37"/>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a:p>
            <a:pPr algn="ctr"/>
            <a:r>
              <a:rPr lang="ro-RO" sz="3100" b="1" dirty="0" smtClean="0">
                <a:solidFill>
                  <a:prstClr val="black"/>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a:t>
            </a:r>
            <a:r>
              <a:rPr lang="ro-RO" sz="3100" b="1" dirty="0">
                <a:solidFill>
                  <a:prstClr val="black"/>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Tradiții populare la sat și la </a:t>
            </a:r>
            <a:r>
              <a:rPr lang="ro-RO" sz="3100" b="1" dirty="0" smtClean="0">
                <a:solidFill>
                  <a:prstClr val="black"/>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oraș</a:t>
            </a:r>
            <a:r>
              <a:rPr lang="en-US" sz="3100" b="1" dirty="0" smtClean="0">
                <a:solidFill>
                  <a:prstClr val="black"/>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a:t>
            </a:r>
            <a:endParaRPr lang="ro-RO" sz="3100" b="1" dirty="0" smtClean="0">
              <a:solidFill>
                <a:prstClr val="black"/>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a:p>
            <a:endParaRPr lang="ro-RO" sz="3100" b="1" dirty="0">
              <a:solidFill>
                <a:prstClr val="black"/>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a:p>
            <a:r>
              <a:rPr lang="ro-RO" sz="2800" dirty="0" smtClean="0">
                <a:solidFill>
                  <a:prstClr val="black"/>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În luna mai, 2019, am </a:t>
            </a:r>
            <a:r>
              <a:rPr lang="ro-RO" sz="2800" dirty="0" smtClean="0">
                <a:solidFill>
                  <a:prstClr val="black"/>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primit cu mare bucurie invitația colegelor din Maieru </a:t>
            </a:r>
            <a:r>
              <a:rPr lang="ro-RO" sz="2800" dirty="0" smtClean="0">
                <a:solidFill>
                  <a:prstClr val="black"/>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și Sângeorz-Băi pentru a participa la activitățile pregătite în grădinițele de acolo, și nu numai.</a:t>
            </a:r>
            <a:endParaRPr lang="ro-RO" sz="2800" dirty="0">
              <a:solidFill>
                <a:prstClr val="black"/>
              </a:solidFill>
              <a:latin typeface="Times New Roman" pitchFamily="18" charset="0"/>
              <a:ea typeface="+mj-ea"/>
              <a:cs typeface="Times New Roman" pitchFamily="18" charset="0"/>
            </a:endParaRPr>
          </a:p>
          <a:p>
            <a:endParaRPr lang="ro-RO" sz="3100" b="1" dirty="0" smtClean="0">
              <a:solidFill>
                <a:prstClr val="black"/>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a:p>
            <a:pPr algn="ctr"/>
            <a:endParaRPr lang="ro-RO" sz="3100" b="1" dirty="0" smtClean="0">
              <a:solidFill>
                <a:prstClr val="black"/>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p:txBody>
      </p:sp>
      <p:pic>
        <p:nvPicPr>
          <p:cNvPr id="2050" name="Picture 2" descr="C:\Users\ALINA\Desktop\CERC\invitatie mai.jpe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rot="5400000" flipH="1" flipV="1">
            <a:off x="4383479" y="3287579"/>
            <a:ext cx="3516489" cy="3624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383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888" y="304801"/>
            <a:ext cx="10611989" cy="1148861"/>
          </a:xfrm>
        </p:spPr>
        <p:txBody>
          <a:bodyPr>
            <a:normAutofit fontScale="90000"/>
          </a:bodyPr>
          <a:lstStyle/>
          <a:p>
            <a:pPr algn="ctr"/>
            <a:r>
              <a:rPr lang="ro-RO" sz="3100" b="1" noProof="1" smtClean="0">
                <a:solidFill>
                  <a:srgbClr val="00B050"/>
                </a:solidFill>
                <a:latin typeface="Times New Roman" pitchFamily="18" charset="0"/>
                <a:cs typeface="Times New Roman" pitchFamily="18" charset="0"/>
              </a:rPr>
              <a:t/>
            </a:r>
            <a:br>
              <a:rPr lang="ro-RO" sz="3100" b="1" noProof="1" smtClean="0">
                <a:solidFill>
                  <a:srgbClr val="00B050"/>
                </a:solidFill>
                <a:latin typeface="Times New Roman" pitchFamily="18" charset="0"/>
                <a:cs typeface="Times New Roman" pitchFamily="18" charset="0"/>
              </a:rPr>
            </a:br>
            <a:r>
              <a:rPr lang="ro-RO" sz="3100" b="1" noProof="1" smtClean="0">
                <a:solidFill>
                  <a:srgbClr val="00B050"/>
                </a:solidFill>
                <a:latin typeface="Times New Roman" pitchFamily="18" charset="0"/>
                <a:cs typeface="Times New Roman" pitchFamily="18" charset="0"/>
              </a:rPr>
              <a:t/>
            </a:r>
            <a:br>
              <a:rPr lang="ro-RO" sz="3100" b="1" noProof="1" smtClean="0">
                <a:solidFill>
                  <a:srgbClr val="00B050"/>
                </a:solidFill>
                <a:latin typeface="Times New Roman" pitchFamily="18" charset="0"/>
                <a:cs typeface="Times New Roman" pitchFamily="18" charset="0"/>
              </a:rPr>
            </a:br>
            <a:r>
              <a:rPr lang="ro-RO" sz="3100" b="1" noProof="1" smtClean="0">
                <a:solidFill>
                  <a:srgbClr val="00B050"/>
                </a:solidFill>
                <a:latin typeface="Times New Roman" pitchFamily="18" charset="0"/>
                <a:cs typeface="Times New Roman" pitchFamily="18" charset="0"/>
              </a:rPr>
              <a:t/>
            </a:r>
            <a:br>
              <a:rPr lang="ro-RO" sz="3100" b="1" noProof="1" smtClean="0">
                <a:solidFill>
                  <a:srgbClr val="00B050"/>
                </a:solidFill>
                <a:latin typeface="Times New Roman" pitchFamily="18" charset="0"/>
                <a:cs typeface="Times New Roman" pitchFamily="18" charset="0"/>
              </a:rPr>
            </a:br>
            <a:r>
              <a:rPr lang="ro-RO" sz="3100" b="1" noProof="1" smtClean="0">
                <a:solidFill>
                  <a:srgbClr val="00B050"/>
                </a:solidFill>
                <a:latin typeface="Times New Roman" pitchFamily="18" charset="0"/>
                <a:cs typeface="Times New Roman" pitchFamily="18" charset="0"/>
              </a:rPr>
              <a:t/>
            </a:r>
            <a:br>
              <a:rPr lang="ro-RO" sz="3100" b="1" noProof="1" smtClean="0">
                <a:solidFill>
                  <a:srgbClr val="00B050"/>
                </a:solidFill>
                <a:latin typeface="Times New Roman" pitchFamily="18" charset="0"/>
                <a:cs typeface="Times New Roman" pitchFamily="18" charset="0"/>
              </a:rPr>
            </a:br>
            <a:r>
              <a:rPr lang="ro-RO" sz="3100" b="1" noProof="1" smtClean="0">
                <a:solidFill>
                  <a:srgbClr val="00B050"/>
                </a:solidFill>
                <a:latin typeface="Times New Roman" pitchFamily="18" charset="0"/>
                <a:cs typeface="Times New Roman" pitchFamily="18" charset="0"/>
              </a:rPr>
              <a:t/>
            </a:r>
            <a:br>
              <a:rPr lang="ro-RO" sz="3100" b="1" noProof="1" smtClean="0">
                <a:solidFill>
                  <a:srgbClr val="00B050"/>
                </a:solidFill>
                <a:latin typeface="Times New Roman" pitchFamily="18" charset="0"/>
                <a:cs typeface="Times New Roman" pitchFamily="18" charset="0"/>
              </a:rPr>
            </a:br>
            <a:r>
              <a:rPr lang="ro-RO" sz="3100" b="1" noProof="1" smtClean="0">
                <a:solidFill>
                  <a:srgbClr val="007A37"/>
                </a:solidFill>
                <a:latin typeface="Times New Roman" pitchFamily="18" charset="0"/>
                <a:cs typeface="Times New Roman" pitchFamily="18" charset="0"/>
              </a:rPr>
              <a:t>ACTIVITATE DIN SCHIMBUL DE EXPERIENȚĂ</a:t>
            </a:r>
            <a:r>
              <a:rPr lang="ro-RO" sz="3100" b="1" noProof="1" smtClean="0">
                <a:solidFill>
                  <a:schemeClr val="tx1"/>
                </a:solidFill>
                <a:latin typeface="Times New Roman" pitchFamily="18" charset="0"/>
                <a:cs typeface="Times New Roman" pitchFamily="18" charset="0"/>
              </a:rPr>
              <a:t/>
            </a:r>
            <a:br>
              <a:rPr lang="ro-RO" sz="3100" b="1" noProof="1" smtClean="0">
                <a:solidFill>
                  <a:schemeClr val="tx1"/>
                </a:solidFill>
                <a:latin typeface="Times New Roman" pitchFamily="18" charset="0"/>
                <a:cs typeface="Times New Roman" pitchFamily="18" charset="0"/>
              </a:rPr>
            </a:br>
            <a:r>
              <a:rPr lang="ro-RO" sz="3100" b="1" noProof="1" smtClean="0">
                <a:solidFill>
                  <a:schemeClr val="tx1"/>
                </a:solidFill>
                <a:latin typeface="Times New Roman" pitchFamily="18" charset="0"/>
                <a:cs typeface="Times New Roman" pitchFamily="18" charset="0"/>
              </a:rPr>
              <a:t>10 mai 2019</a:t>
            </a:r>
            <a:br>
              <a:rPr lang="ro-RO" sz="3100" b="1" noProof="1" smtClean="0">
                <a:solidFill>
                  <a:schemeClr val="tx1"/>
                </a:solidFill>
                <a:latin typeface="Times New Roman" pitchFamily="18" charset="0"/>
                <a:cs typeface="Times New Roman" pitchFamily="18" charset="0"/>
              </a:rPr>
            </a:br>
            <a:r>
              <a:rPr lang="en-US" sz="3100" dirty="0" smtClean="0">
                <a:solidFill>
                  <a:schemeClr val="tx1"/>
                </a:solidFill>
                <a:latin typeface="Times New Roman" pitchFamily="18" charset="0"/>
                <a:cs typeface="Times New Roman" pitchFamily="18" charset="0"/>
              </a:rPr>
              <a:t/>
            </a:r>
            <a:br>
              <a:rPr lang="en-US" sz="3100" dirty="0" smtClean="0">
                <a:solidFill>
                  <a:schemeClr val="tx1"/>
                </a:solidFill>
                <a:latin typeface="Times New Roman" pitchFamily="18" charset="0"/>
                <a:cs typeface="Times New Roman" pitchFamily="18" charset="0"/>
              </a:rPr>
            </a:br>
            <a:r>
              <a:rPr lang="ro-RO" sz="2700" dirty="0" smtClean="0">
                <a:solidFill>
                  <a:schemeClr val="tx1"/>
                </a:solidFill>
              </a:rPr>
              <a:t/>
            </a:r>
            <a:br>
              <a:rPr lang="ro-RO" sz="2700" dirty="0" smtClean="0">
                <a:solidFill>
                  <a:schemeClr val="tx1"/>
                </a:solidFill>
              </a:rPr>
            </a:br>
            <a:r>
              <a:rPr lang="ro-RO" sz="2700" dirty="0" smtClean="0">
                <a:solidFill>
                  <a:schemeClr val="tx1"/>
                </a:solidFill>
              </a:rPr>
              <a:t/>
            </a:r>
            <a:br>
              <a:rPr lang="ro-RO" sz="2700" dirty="0" smtClean="0">
                <a:solidFill>
                  <a:schemeClr val="tx1"/>
                </a:solidFill>
              </a:rPr>
            </a:br>
            <a:r>
              <a:rPr lang="en-US" dirty="0" smtClean="0">
                <a:solidFill>
                  <a:schemeClr val="tx1"/>
                </a:solidFill>
              </a:rPr>
              <a:t/>
            </a:r>
            <a:br>
              <a:rPr lang="en-US" dirty="0" smtClean="0">
                <a:solidFill>
                  <a:schemeClr val="tx1"/>
                </a:solidFill>
              </a:rPr>
            </a:br>
            <a:endParaRPr lang="ro-RO" sz="4400" noProof="1">
              <a:solidFill>
                <a:schemeClr val="tx1"/>
              </a:solidFill>
              <a:latin typeface="+mn-lt"/>
            </a:endParaRPr>
          </a:p>
        </p:txBody>
      </p:sp>
      <p:sp>
        <p:nvSpPr>
          <p:cNvPr id="4" name="Title 1"/>
          <p:cNvSpPr txBox="1">
            <a:spLocks/>
          </p:cNvSpPr>
          <p:nvPr/>
        </p:nvSpPr>
        <p:spPr>
          <a:xfrm>
            <a:off x="1377244" y="1246653"/>
            <a:ext cx="9383889" cy="223497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o-RO" sz="2800" dirty="0" smtClean="0">
                <a:solidFill>
                  <a:schemeClr val="tx1"/>
                </a:solidFill>
                <a:latin typeface="Times New Roman" pitchFamily="18" charset="0"/>
                <a:cs typeface="Times New Roman" pitchFamily="18" charset="0"/>
              </a:rPr>
              <a:t>    </a:t>
            </a:r>
            <a:r>
              <a:rPr lang="ro-RO"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Colegele</a:t>
            </a:r>
            <a:r>
              <a:rPr lang="en-US"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de la </a:t>
            </a:r>
            <a:r>
              <a:rPr lang="en-US" sz="2800"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Maieru</a:t>
            </a:r>
            <a:r>
              <a:rPr lang="en-US"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ne-au </a:t>
            </a:r>
            <a:r>
              <a:rPr lang="en-US" sz="2800"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impresionat</a:t>
            </a:r>
            <a:r>
              <a:rPr lang="en-US"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prin</a:t>
            </a:r>
            <a:r>
              <a:rPr lang="en-US"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ospitalitatea</a:t>
            </a:r>
            <a:r>
              <a:rPr lang="en-US"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de care au </a:t>
            </a:r>
            <a:r>
              <a:rPr lang="en-US" sz="2800"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dat</a:t>
            </a:r>
            <a:r>
              <a:rPr lang="en-US"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dovad</a:t>
            </a:r>
            <a:r>
              <a:rPr lang="ro-RO"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ă. Iar tradiția de a </a:t>
            </a:r>
            <a:r>
              <a:rPr lang="ro-RO"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întâmpina oaspeții dragi nu numai cu o </a:t>
            </a:r>
            <a:r>
              <a:rPr lang="en-US"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r>
              <a:rPr lang="en-US" sz="2800"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vorb</a:t>
            </a:r>
            <a:r>
              <a:rPr lang="ro-RO"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ă bună</a:t>
            </a:r>
            <a:r>
              <a:rPr lang="en-US"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ci </a:t>
            </a:r>
            <a:r>
              <a:rPr lang="ro-RO"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și cu </a:t>
            </a:r>
            <a:r>
              <a:rPr lang="ro-RO"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pâine și </a:t>
            </a:r>
            <a:r>
              <a:rPr lang="ro-RO"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sare, a fost păstrată până în prezent.</a:t>
            </a:r>
            <a:endParaRPr lang="ro-RO"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r>
              <a:rPr lang="ro-RO" sz="2800" dirty="0">
                <a:solidFill>
                  <a:schemeClr val="tx1"/>
                </a:solidFill>
                <a:effectLst>
                  <a:outerShdw blurRad="38100" dist="38100" dir="2700000" algn="tl">
                    <a:srgbClr val="000000">
                      <a:alpha val="43137"/>
                    </a:srgbClr>
                  </a:outerShdw>
                </a:effectLst>
              </a:rPr>
              <a:t> </a:t>
            </a:r>
            <a:r>
              <a:rPr lang="ro-RO" sz="2800" dirty="0" smtClean="0">
                <a:solidFill>
                  <a:schemeClr val="tx1"/>
                </a:solidFill>
                <a:effectLst>
                  <a:outerShdw blurRad="38100" dist="38100" dir="2700000" algn="tl">
                    <a:srgbClr val="000000">
                      <a:alpha val="43137"/>
                    </a:srgbClr>
                  </a:outerShdw>
                </a:effectLst>
              </a:rPr>
              <a:t>   </a:t>
            </a:r>
            <a:r>
              <a:rPr lang="ro-RO"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Ulterior, am </a:t>
            </a:r>
            <a:r>
              <a:rPr lang="ro-RO"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vizitat </a:t>
            </a:r>
            <a:r>
              <a:rPr lang="ro-RO"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cele </a:t>
            </a:r>
            <a:r>
              <a:rPr lang="ro-RO"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3 grădinițe din Maieru.</a:t>
            </a:r>
          </a:p>
          <a:p>
            <a:endParaRPr lang="ro-RO" sz="24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latin typeface="+mn-lt"/>
              </a:rPr>
              <a:t/>
            </a:r>
            <a:br>
              <a:rPr lang="en-US" sz="2400" dirty="0" smtClean="0">
                <a:solidFill>
                  <a:schemeClr val="tx1"/>
                </a:solidFill>
                <a:latin typeface="+mn-lt"/>
              </a:rPr>
            </a:br>
            <a:r>
              <a:rPr lang="ro-RO" sz="2400" i="1" dirty="0" smtClean="0">
                <a:solidFill>
                  <a:schemeClr val="tx1"/>
                </a:solidFill>
                <a:latin typeface="+mn-lt"/>
              </a:rPr>
              <a:t> </a:t>
            </a:r>
            <a:endParaRPr lang="ro-RO" sz="2400" noProof="1">
              <a:solidFill>
                <a:schemeClr val="tx1"/>
              </a:solidFill>
              <a:latin typeface="+mn-lt"/>
            </a:endParaRPr>
          </a:p>
        </p:txBody>
      </p:sp>
      <p:pic>
        <p:nvPicPr>
          <p:cNvPr id="307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523999" y="3540061"/>
            <a:ext cx="4277325" cy="3089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E:\primul an\in gradinitele lor\IMG-20190512-WA0129.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378221" y="3481629"/>
            <a:ext cx="5610579" cy="3147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724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164" y="239682"/>
            <a:ext cx="10611989" cy="902678"/>
          </a:xfrm>
        </p:spPr>
        <p:txBody>
          <a:bodyPr>
            <a:normAutofit fontScale="90000"/>
          </a:bodyPr>
          <a:lstStyle/>
          <a:p>
            <a:pPr algn="ctr"/>
            <a:r>
              <a:rPr lang="ro-RO" sz="2700" b="1" noProof="1" smtClean="0">
                <a:solidFill>
                  <a:srgbClr val="00B050"/>
                </a:solidFill>
                <a:latin typeface="+mn-lt"/>
              </a:rPr>
              <a:t/>
            </a:r>
            <a:br>
              <a:rPr lang="ro-RO" sz="2700" b="1" noProof="1" smtClean="0">
                <a:solidFill>
                  <a:srgbClr val="00B050"/>
                </a:solidFill>
                <a:latin typeface="+mn-lt"/>
              </a:rPr>
            </a:br>
            <a:r>
              <a:rPr lang="ro-RO" sz="2700" b="1" noProof="1">
                <a:solidFill>
                  <a:srgbClr val="00B050"/>
                </a:solidFill>
                <a:latin typeface="+mn-lt"/>
              </a:rPr>
              <a:t/>
            </a:r>
            <a:br>
              <a:rPr lang="ro-RO" sz="2700" b="1" noProof="1">
                <a:solidFill>
                  <a:srgbClr val="00B050"/>
                </a:solidFill>
                <a:latin typeface="+mn-lt"/>
              </a:rPr>
            </a:br>
            <a:r>
              <a:rPr lang="ro-RO" sz="2700" b="1" noProof="1" smtClean="0">
                <a:solidFill>
                  <a:srgbClr val="00B050"/>
                </a:solidFill>
                <a:latin typeface="+mn-lt"/>
              </a:rPr>
              <a:t/>
            </a:r>
            <a:br>
              <a:rPr lang="ro-RO" sz="2700" b="1" noProof="1" smtClean="0">
                <a:solidFill>
                  <a:srgbClr val="00B050"/>
                </a:solidFill>
                <a:latin typeface="+mn-lt"/>
              </a:rPr>
            </a:br>
            <a:r>
              <a:rPr lang="ro-RO" sz="2700" b="1" noProof="1">
                <a:solidFill>
                  <a:srgbClr val="00B050"/>
                </a:solidFill>
                <a:latin typeface="+mn-lt"/>
              </a:rPr>
              <a:t/>
            </a:r>
            <a:br>
              <a:rPr lang="ro-RO" sz="2700" b="1" noProof="1">
                <a:solidFill>
                  <a:srgbClr val="00B050"/>
                </a:solidFill>
                <a:latin typeface="+mn-lt"/>
              </a:rPr>
            </a:br>
            <a:r>
              <a:rPr lang="ro-RO" sz="2700" b="1" noProof="1" smtClean="0">
                <a:solidFill>
                  <a:srgbClr val="00B050"/>
                </a:solidFill>
                <a:latin typeface="+mn-lt"/>
              </a:rPr>
              <a:t/>
            </a:r>
            <a:br>
              <a:rPr lang="ro-RO" sz="2700" b="1" noProof="1" smtClean="0">
                <a:solidFill>
                  <a:srgbClr val="00B050"/>
                </a:solidFill>
                <a:latin typeface="+mn-lt"/>
              </a:rPr>
            </a:br>
            <a:r>
              <a:rPr lang="ro-RO" sz="2700" b="1" noProof="1">
                <a:solidFill>
                  <a:srgbClr val="00B050"/>
                </a:solidFill>
                <a:latin typeface="+mn-lt"/>
              </a:rPr>
              <a:t/>
            </a:r>
            <a:br>
              <a:rPr lang="ro-RO" sz="2700" b="1" noProof="1">
                <a:solidFill>
                  <a:srgbClr val="00B050"/>
                </a:solidFill>
                <a:latin typeface="+mn-lt"/>
              </a:rPr>
            </a:br>
            <a:r>
              <a:rPr lang="ro-RO" sz="3100" b="1" noProof="1" smtClean="0">
                <a:solidFill>
                  <a:srgbClr val="007A37"/>
                </a:solidFill>
                <a:latin typeface="Times New Roman" pitchFamily="18" charset="0"/>
                <a:cs typeface="Times New Roman" pitchFamily="18" charset="0"/>
              </a:rPr>
              <a:t>ACTIVITĂȚI DIN SCHIMBUL DE EXPERIENȚĂ</a:t>
            </a:r>
            <a:r>
              <a:rPr lang="ro-RO" sz="3100" b="1" noProof="1" smtClean="0">
                <a:solidFill>
                  <a:schemeClr val="tx1"/>
                </a:solidFill>
                <a:latin typeface="Times New Roman" pitchFamily="18" charset="0"/>
                <a:cs typeface="Times New Roman" pitchFamily="18" charset="0"/>
              </a:rPr>
              <a:t/>
            </a:r>
            <a:br>
              <a:rPr lang="ro-RO" sz="3100" b="1" noProof="1" smtClean="0">
                <a:solidFill>
                  <a:schemeClr val="tx1"/>
                </a:solidFill>
                <a:latin typeface="Times New Roman" pitchFamily="18" charset="0"/>
                <a:cs typeface="Times New Roman" pitchFamily="18" charset="0"/>
              </a:rPr>
            </a:br>
            <a:r>
              <a:rPr lang="ro-RO" sz="3100" b="1" noProof="1" smtClean="0">
                <a:solidFill>
                  <a:schemeClr val="tx1"/>
                </a:solidFill>
                <a:latin typeface="Times New Roman" pitchFamily="18" charset="0"/>
                <a:cs typeface="Times New Roman" pitchFamily="18" charset="0"/>
              </a:rPr>
              <a:t>10 mai 2019</a:t>
            </a:r>
            <a:r>
              <a:rPr lang="ro-RO" b="1" noProof="1" smtClean="0">
                <a:solidFill>
                  <a:schemeClr val="tx1"/>
                </a:solidFill>
                <a:latin typeface="+mn-lt"/>
              </a:rPr>
              <a:t/>
            </a:r>
            <a:br>
              <a:rPr lang="ro-RO" b="1" noProof="1" smtClean="0">
                <a:solidFill>
                  <a:schemeClr val="tx1"/>
                </a:solidFill>
                <a:latin typeface="+mn-lt"/>
              </a:rPr>
            </a:br>
            <a:r>
              <a:rPr lang="en-US" sz="2700" dirty="0">
                <a:solidFill>
                  <a:schemeClr val="tx1"/>
                </a:solidFill>
              </a:rPr>
              <a:t/>
            </a:r>
            <a:br>
              <a:rPr lang="en-US" sz="2700" dirty="0">
                <a:solidFill>
                  <a:schemeClr val="tx1"/>
                </a:solidFill>
              </a:rPr>
            </a:br>
            <a:r>
              <a:rPr lang="ro-RO" sz="2700" dirty="0" smtClean="0">
                <a:solidFill>
                  <a:schemeClr val="tx1"/>
                </a:solidFill>
              </a:rPr>
              <a:t/>
            </a:r>
            <a:br>
              <a:rPr lang="ro-RO" sz="2700" dirty="0" smtClean="0">
                <a:solidFill>
                  <a:schemeClr val="tx1"/>
                </a:solidFill>
              </a:rPr>
            </a:br>
            <a:r>
              <a:rPr lang="ro-RO" sz="2700" dirty="0">
                <a:solidFill>
                  <a:schemeClr val="tx1"/>
                </a:solidFill>
              </a:rPr>
              <a:t/>
            </a:r>
            <a:br>
              <a:rPr lang="ro-RO" sz="2700" dirty="0">
                <a:solidFill>
                  <a:schemeClr val="tx1"/>
                </a:solidFill>
              </a:rPr>
            </a:br>
            <a:r>
              <a:rPr lang="en-US" dirty="0" smtClean="0">
                <a:solidFill>
                  <a:schemeClr val="tx1"/>
                </a:solidFill>
              </a:rPr>
              <a:t/>
            </a:r>
            <a:br>
              <a:rPr lang="en-US" dirty="0" smtClean="0">
                <a:solidFill>
                  <a:schemeClr val="tx1"/>
                </a:solidFill>
              </a:rPr>
            </a:br>
            <a:endParaRPr lang="ro-RO" sz="4400" noProof="1">
              <a:solidFill>
                <a:schemeClr val="tx1"/>
              </a:solidFill>
              <a:latin typeface="+mn-lt"/>
            </a:endParaRPr>
          </a:p>
        </p:txBody>
      </p:sp>
      <p:sp>
        <p:nvSpPr>
          <p:cNvPr id="4" name="Title 1"/>
          <p:cNvSpPr txBox="1">
            <a:spLocks/>
          </p:cNvSpPr>
          <p:nvPr/>
        </p:nvSpPr>
        <p:spPr>
          <a:xfrm>
            <a:off x="1486227" y="1142360"/>
            <a:ext cx="9228666" cy="225559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ro-RO" sz="2800" noProof="1" smtClean="0">
              <a:solidFill>
                <a:schemeClr val="tx1"/>
              </a:solidFill>
              <a:latin typeface="Times New Roman" pitchFamily="18" charset="0"/>
              <a:cs typeface="Times New Roman" pitchFamily="18" charset="0"/>
            </a:endParaRPr>
          </a:p>
          <a:p>
            <a:r>
              <a:rPr lang="ro-RO" sz="2800" noProof="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În </a:t>
            </a:r>
            <a:r>
              <a:rPr lang="ro-RO" sz="2800" noProof="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pași de joc și cu multă voie bună, am vizitat o casă țărănească și alte obiective impresionante, care fac din localitatea Maieru un ,,Cuib al visurilor</a:t>
            </a:r>
            <a:r>
              <a:rPr lang="en-US" sz="2800" noProof="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r>
              <a:rPr lang="ro-RO" sz="2400" b="1" noProof="1" smtClean="0">
                <a:solidFill>
                  <a:schemeClr val="tx1"/>
                </a:solidFill>
                <a:effectLst>
                  <a:outerShdw blurRad="38100" dist="38100" dir="2700000" algn="tl">
                    <a:srgbClr val="000000">
                      <a:alpha val="43137"/>
                    </a:srgbClr>
                  </a:outerShdw>
                </a:effectLst>
                <a:latin typeface="+mn-lt"/>
              </a:rPr>
              <a:t/>
            </a:r>
            <a:br>
              <a:rPr lang="ro-RO" sz="2400" b="1" noProof="1" smtClean="0">
                <a:solidFill>
                  <a:schemeClr val="tx1"/>
                </a:solidFill>
                <a:effectLst>
                  <a:outerShdw blurRad="38100" dist="38100" dir="2700000" algn="tl">
                    <a:srgbClr val="000000">
                      <a:alpha val="43137"/>
                    </a:srgbClr>
                  </a:outerShdw>
                </a:effectLst>
                <a:latin typeface="+mn-lt"/>
              </a:rPr>
            </a:br>
            <a:endParaRPr lang="ro-RO"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latin typeface="+mn-lt"/>
              </a:rPr>
              <a:t/>
            </a:r>
            <a:br>
              <a:rPr lang="en-US" sz="2400" dirty="0" smtClean="0">
                <a:solidFill>
                  <a:schemeClr val="tx1"/>
                </a:solidFill>
                <a:latin typeface="+mn-lt"/>
              </a:rPr>
            </a:br>
            <a:r>
              <a:rPr lang="ro-RO" sz="2400" i="1" dirty="0" smtClean="0">
                <a:solidFill>
                  <a:schemeClr val="tx1"/>
                </a:solidFill>
                <a:latin typeface="+mn-lt"/>
              </a:rPr>
              <a:t> </a:t>
            </a:r>
            <a:endParaRPr lang="ro-RO" sz="2400" noProof="1">
              <a:solidFill>
                <a:schemeClr val="tx1"/>
              </a:solidFill>
              <a:latin typeface="+mn-lt"/>
            </a:endParaRPr>
          </a:p>
        </p:txBody>
      </p:sp>
      <p:pic>
        <p:nvPicPr>
          <p:cNvPr id="307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86227" y="3194757"/>
            <a:ext cx="3873670" cy="3442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08271" y="3194757"/>
            <a:ext cx="6191817" cy="3442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6166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164" y="239682"/>
            <a:ext cx="10611989" cy="902678"/>
          </a:xfrm>
        </p:spPr>
        <p:txBody>
          <a:bodyPr>
            <a:normAutofit fontScale="90000"/>
          </a:bodyPr>
          <a:lstStyle/>
          <a:p>
            <a:pPr algn="ctr"/>
            <a:r>
              <a:rPr lang="ro-RO" sz="2700" b="1" noProof="1" smtClean="0">
                <a:solidFill>
                  <a:srgbClr val="00B050"/>
                </a:solidFill>
                <a:latin typeface="+mn-lt"/>
              </a:rPr>
              <a:t/>
            </a:r>
            <a:br>
              <a:rPr lang="ro-RO" sz="2700" b="1" noProof="1" smtClean="0">
                <a:solidFill>
                  <a:srgbClr val="00B050"/>
                </a:solidFill>
                <a:latin typeface="+mn-lt"/>
              </a:rPr>
            </a:br>
            <a:r>
              <a:rPr lang="ro-RO" sz="2700" b="1" noProof="1">
                <a:solidFill>
                  <a:srgbClr val="00B050"/>
                </a:solidFill>
                <a:latin typeface="+mn-lt"/>
              </a:rPr>
              <a:t/>
            </a:r>
            <a:br>
              <a:rPr lang="ro-RO" sz="2700" b="1" noProof="1">
                <a:solidFill>
                  <a:srgbClr val="00B050"/>
                </a:solidFill>
                <a:latin typeface="+mn-lt"/>
              </a:rPr>
            </a:br>
            <a:r>
              <a:rPr lang="ro-RO" sz="2700" b="1" noProof="1" smtClean="0">
                <a:solidFill>
                  <a:srgbClr val="00B050"/>
                </a:solidFill>
                <a:latin typeface="+mn-lt"/>
              </a:rPr>
              <a:t/>
            </a:r>
            <a:br>
              <a:rPr lang="ro-RO" sz="2700" b="1" noProof="1" smtClean="0">
                <a:solidFill>
                  <a:srgbClr val="00B050"/>
                </a:solidFill>
                <a:latin typeface="+mn-lt"/>
              </a:rPr>
            </a:br>
            <a:r>
              <a:rPr lang="ro-RO" sz="2700" b="1" noProof="1">
                <a:solidFill>
                  <a:srgbClr val="00B050"/>
                </a:solidFill>
                <a:latin typeface="+mn-lt"/>
              </a:rPr>
              <a:t/>
            </a:r>
            <a:br>
              <a:rPr lang="ro-RO" sz="2700" b="1" noProof="1">
                <a:solidFill>
                  <a:srgbClr val="00B050"/>
                </a:solidFill>
                <a:latin typeface="+mn-lt"/>
              </a:rPr>
            </a:br>
            <a:r>
              <a:rPr lang="ro-RO" sz="2700" b="1" noProof="1" smtClean="0">
                <a:solidFill>
                  <a:srgbClr val="00B050"/>
                </a:solidFill>
                <a:latin typeface="+mn-lt"/>
              </a:rPr>
              <a:t/>
            </a:r>
            <a:br>
              <a:rPr lang="ro-RO" sz="2700" b="1" noProof="1" smtClean="0">
                <a:solidFill>
                  <a:srgbClr val="00B050"/>
                </a:solidFill>
                <a:latin typeface="+mn-lt"/>
              </a:rPr>
            </a:br>
            <a:r>
              <a:rPr lang="ro-RO" sz="2700" b="1" noProof="1">
                <a:solidFill>
                  <a:srgbClr val="00B050"/>
                </a:solidFill>
                <a:latin typeface="+mn-lt"/>
              </a:rPr>
              <a:t/>
            </a:r>
            <a:br>
              <a:rPr lang="ro-RO" sz="2700" b="1" noProof="1">
                <a:solidFill>
                  <a:srgbClr val="00B050"/>
                </a:solidFill>
                <a:latin typeface="+mn-lt"/>
              </a:rPr>
            </a:br>
            <a:r>
              <a:rPr lang="ro-RO" sz="3100" b="1" noProof="1" smtClean="0">
                <a:solidFill>
                  <a:srgbClr val="007A37"/>
                </a:solidFill>
                <a:latin typeface="Times New Roman" pitchFamily="18" charset="0"/>
                <a:cs typeface="Times New Roman" pitchFamily="18" charset="0"/>
              </a:rPr>
              <a:t>ACTIVITATE DIN SCHIMBUL DE EXPERIENȚĂ</a:t>
            </a:r>
            <a:r>
              <a:rPr lang="ro-RO" sz="3100" b="1" noProof="1" smtClean="0">
                <a:solidFill>
                  <a:schemeClr val="tx1"/>
                </a:solidFill>
                <a:latin typeface="Times New Roman" pitchFamily="18" charset="0"/>
                <a:cs typeface="Times New Roman" pitchFamily="18" charset="0"/>
              </a:rPr>
              <a:t/>
            </a:r>
            <a:br>
              <a:rPr lang="ro-RO" sz="3100" b="1" noProof="1" smtClean="0">
                <a:solidFill>
                  <a:schemeClr val="tx1"/>
                </a:solidFill>
                <a:latin typeface="Times New Roman" pitchFamily="18" charset="0"/>
                <a:cs typeface="Times New Roman" pitchFamily="18" charset="0"/>
              </a:rPr>
            </a:br>
            <a:r>
              <a:rPr lang="ro-RO" sz="3100" b="1" noProof="1" smtClean="0">
                <a:solidFill>
                  <a:schemeClr val="tx1"/>
                </a:solidFill>
                <a:latin typeface="Times New Roman" pitchFamily="18" charset="0"/>
                <a:cs typeface="Times New Roman" pitchFamily="18" charset="0"/>
              </a:rPr>
              <a:t>10 mai 2019</a:t>
            </a:r>
            <a:r>
              <a:rPr lang="ro-RO" b="1" noProof="1" smtClean="0">
                <a:solidFill>
                  <a:schemeClr val="tx1"/>
                </a:solidFill>
                <a:latin typeface="+mn-lt"/>
              </a:rPr>
              <a:t/>
            </a:r>
            <a:br>
              <a:rPr lang="ro-RO" b="1" noProof="1" smtClean="0">
                <a:solidFill>
                  <a:schemeClr val="tx1"/>
                </a:solidFill>
                <a:latin typeface="+mn-lt"/>
              </a:rPr>
            </a:br>
            <a:r>
              <a:rPr lang="en-US" sz="2700" dirty="0">
                <a:solidFill>
                  <a:schemeClr val="tx1"/>
                </a:solidFill>
              </a:rPr>
              <a:t/>
            </a:r>
            <a:br>
              <a:rPr lang="en-US" sz="2700" dirty="0">
                <a:solidFill>
                  <a:schemeClr val="tx1"/>
                </a:solidFill>
              </a:rPr>
            </a:br>
            <a:r>
              <a:rPr lang="ro-RO" sz="2700" dirty="0" smtClean="0">
                <a:solidFill>
                  <a:schemeClr val="tx1"/>
                </a:solidFill>
              </a:rPr>
              <a:t/>
            </a:r>
            <a:br>
              <a:rPr lang="ro-RO" sz="2700" dirty="0" smtClean="0">
                <a:solidFill>
                  <a:schemeClr val="tx1"/>
                </a:solidFill>
              </a:rPr>
            </a:br>
            <a:r>
              <a:rPr lang="ro-RO" sz="2700" dirty="0">
                <a:solidFill>
                  <a:schemeClr val="tx1"/>
                </a:solidFill>
              </a:rPr>
              <a:t/>
            </a:r>
            <a:br>
              <a:rPr lang="ro-RO" sz="2700" dirty="0">
                <a:solidFill>
                  <a:schemeClr val="tx1"/>
                </a:solidFill>
              </a:rPr>
            </a:br>
            <a:r>
              <a:rPr lang="en-US" dirty="0" smtClean="0">
                <a:solidFill>
                  <a:schemeClr val="tx1"/>
                </a:solidFill>
              </a:rPr>
              <a:t/>
            </a:r>
            <a:br>
              <a:rPr lang="en-US" dirty="0" smtClean="0">
                <a:solidFill>
                  <a:schemeClr val="tx1"/>
                </a:solidFill>
              </a:rPr>
            </a:br>
            <a:endParaRPr lang="ro-RO" sz="4400" noProof="1">
              <a:solidFill>
                <a:schemeClr val="tx1"/>
              </a:solidFill>
              <a:latin typeface="+mn-lt"/>
            </a:endParaRPr>
          </a:p>
        </p:txBody>
      </p:sp>
      <p:sp>
        <p:nvSpPr>
          <p:cNvPr id="4" name="Title 1"/>
          <p:cNvSpPr txBox="1">
            <a:spLocks/>
          </p:cNvSpPr>
          <p:nvPr/>
        </p:nvSpPr>
        <p:spPr>
          <a:xfrm>
            <a:off x="1486227" y="1142359"/>
            <a:ext cx="9228666" cy="220175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ro-RO" sz="2800" noProof="1" smtClean="0">
              <a:solidFill>
                <a:schemeClr val="tx1"/>
              </a:solidFill>
              <a:latin typeface="Times New Roman" pitchFamily="18" charset="0"/>
              <a:cs typeface="Times New Roman" pitchFamily="18" charset="0"/>
            </a:endParaRPr>
          </a:p>
          <a:p>
            <a:r>
              <a:rPr lang="ro-RO" sz="2800" noProof="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Gazdele </a:t>
            </a:r>
            <a:r>
              <a:rPr lang="ro-RO" sz="2800" noProof="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activității din cadrul Muzeului ,,Cuibul Visurilor</a:t>
            </a:r>
            <a:r>
              <a:rPr lang="en-US" sz="2800" noProof="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r>
              <a:rPr lang="ro-RO" sz="2800" noProof="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Maieru, au fost domnul primar al comunei, domnul director al muzeului și doamna responsabilă de Cerc Pedagogic din zona Sângeorz-Băi.</a:t>
            </a:r>
            <a:r>
              <a:rPr lang="en-US" sz="2400" dirty="0" smtClean="0">
                <a:solidFill>
                  <a:schemeClr val="tx1"/>
                </a:solidFill>
                <a:effectLst>
                  <a:outerShdw blurRad="38100" dist="38100" dir="2700000" algn="tl">
                    <a:srgbClr val="000000">
                      <a:alpha val="43137"/>
                    </a:srgbClr>
                  </a:outerShdw>
                </a:effectLst>
              </a:rPr>
              <a:t/>
            </a:r>
            <a:br>
              <a:rPr lang="en-US" sz="2400" dirty="0" smtClean="0">
                <a:solidFill>
                  <a:schemeClr val="tx1"/>
                </a:solidFill>
                <a:effectLst>
                  <a:outerShdw blurRad="38100" dist="38100" dir="2700000" algn="tl">
                    <a:srgbClr val="000000">
                      <a:alpha val="43137"/>
                    </a:srgbClr>
                  </a:outerShdw>
                </a:effectLst>
              </a:rPr>
            </a:br>
            <a:r>
              <a:rPr lang="en-US" sz="2400" dirty="0" smtClean="0">
                <a:solidFill>
                  <a:schemeClr val="tx1"/>
                </a:solidFill>
              </a:rPr>
              <a:t/>
            </a:r>
            <a:br>
              <a:rPr lang="en-US" sz="2400" dirty="0" smtClean="0">
                <a:solidFill>
                  <a:schemeClr val="tx1"/>
                </a:solidFill>
              </a:rPr>
            </a:br>
            <a:r>
              <a:rPr lang="en-US" sz="2400" dirty="0" smtClean="0">
                <a:solidFill>
                  <a:schemeClr val="tx1"/>
                </a:solidFill>
                <a:latin typeface="+mn-lt"/>
              </a:rPr>
              <a:t/>
            </a:r>
            <a:br>
              <a:rPr lang="en-US" sz="2400" dirty="0" smtClean="0">
                <a:solidFill>
                  <a:schemeClr val="tx1"/>
                </a:solidFill>
                <a:latin typeface="+mn-lt"/>
              </a:rPr>
            </a:br>
            <a:r>
              <a:rPr lang="ro-RO" sz="2400" i="1" dirty="0" smtClean="0">
                <a:solidFill>
                  <a:schemeClr val="tx1"/>
                </a:solidFill>
                <a:latin typeface="+mn-lt"/>
              </a:rPr>
              <a:t> </a:t>
            </a:r>
            <a:endParaRPr lang="ro-RO" sz="2400" noProof="1">
              <a:solidFill>
                <a:schemeClr val="tx1"/>
              </a:solidFill>
              <a:latin typeface="+mn-lt"/>
            </a:endParaRPr>
          </a:p>
        </p:txBody>
      </p:sp>
      <p:pic>
        <p:nvPicPr>
          <p:cNvPr id="9218" name="Picture 2" descr="E:\primul an\Cuibul visurilor\IMG-20190512-WA0002.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123288" y="3344116"/>
            <a:ext cx="4878211" cy="3385868"/>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F:\GRADINITA fisiere\an scolar 2018-2019\SCHIMB EXPER BN\maieru 2019 poze\IMG_20190510_124716.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486227" y="3352800"/>
            <a:ext cx="4673028" cy="3377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2209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888" y="304801"/>
            <a:ext cx="10611989" cy="1148861"/>
          </a:xfrm>
        </p:spPr>
        <p:txBody>
          <a:bodyPr>
            <a:normAutofit fontScale="90000"/>
          </a:bodyPr>
          <a:lstStyle/>
          <a:p>
            <a:pPr algn="ctr"/>
            <a:r>
              <a:rPr lang="ro-RO" sz="3100" b="1" noProof="1" smtClean="0">
                <a:solidFill>
                  <a:srgbClr val="00B050"/>
                </a:solidFill>
                <a:latin typeface="Times New Roman" pitchFamily="18" charset="0"/>
                <a:cs typeface="Times New Roman" pitchFamily="18" charset="0"/>
              </a:rPr>
              <a:t/>
            </a:r>
            <a:br>
              <a:rPr lang="ro-RO" sz="3100" b="1" noProof="1" smtClean="0">
                <a:solidFill>
                  <a:srgbClr val="00B050"/>
                </a:solidFill>
                <a:latin typeface="Times New Roman" pitchFamily="18" charset="0"/>
                <a:cs typeface="Times New Roman" pitchFamily="18" charset="0"/>
              </a:rPr>
            </a:br>
            <a:r>
              <a:rPr lang="ro-RO" sz="3100" b="1" noProof="1">
                <a:solidFill>
                  <a:srgbClr val="00B050"/>
                </a:solidFill>
                <a:latin typeface="Times New Roman" pitchFamily="18" charset="0"/>
                <a:cs typeface="Times New Roman" pitchFamily="18" charset="0"/>
              </a:rPr>
              <a:t/>
            </a:r>
            <a:br>
              <a:rPr lang="ro-RO" sz="3100" b="1" noProof="1">
                <a:solidFill>
                  <a:srgbClr val="00B050"/>
                </a:solidFill>
                <a:latin typeface="Times New Roman" pitchFamily="18" charset="0"/>
                <a:cs typeface="Times New Roman" pitchFamily="18" charset="0"/>
              </a:rPr>
            </a:br>
            <a:r>
              <a:rPr lang="ro-RO" sz="3100" b="1" noProof="1" smtClean="0">
                <a:solidFill>
                  <a:srgbClr val="00B050"/>
                </a:solidFill>
                <a:latin typeface="Times New Roman" pitchFamily="18" charset="0"/>
                <a:cs typeface="Times New Roman" pitchFamily="18" charset="0"/>
              </a:rPr>
              <a:t/>
            </a:r>
            <a:br>
              <a:rPr lang="ro-RO" sz="3100" b="1" noProof="1" smtClean="0">
                <a:solidFill>
                  <a:srgbClr val="00B050"/>
                </a:solidFill>
                <a:latin typeface="Times New Roman" pitchFamily="18" charset="0"/>
                <a:cs typeface="Times New Roman" pitchFamily="18" charset="0"/>
              </a:rPr>
            </a:br>
            <a:r>
              <a:rPr lang="ro-RO" sz="3100" b="1" noProof="1">
                <a:solidFill>
                  <a:srgbClr val="00B050"/>
                </a:solidFill>
                <a:latin typeface="Times New Roman" pitchFamily="18" charset="0"/>
                <a:cs typeface="Times New Roman" pitchFamily="18" charset="0"/>
              </a:rPr>
              <a:t/>
            </a:r>
            <a:br>
              <a:rPr lang="ro-RO" sz="3100" b="1" noProof="1">
                <a:solidFill>
                  <a:srgbClr val="00B050"/>
                </a:solidFill>
                <a:latin typeface="Times New Roman" pitchFamily="18" charset="0"/>
                <a:cs typeface="Times New Roman" pitchFamily="18" charset="0"/>
              </a:rPr>
            </a:br>
            <a:r>
              <a:rPr lang="ro-RO" sz="3100" b="1" noProof="1" smtClean="0">
                <a:solidFill>
                  <a:srgbClr val="00B050"/>
                </a:solidFill>
                <a:latin typeface="Times New Roman" pitchFamily="18" charset="0"/>
                <a:cs typeface="Times New Roman" pitchFamily="18" charset="0"/>
              </a:rPr>
              <a:t/>
            </a:r>
            <a:br>
              <a:rPr lang="ro-RO" sz="3100" b="1" noProof="1" smtClean="0">
                <a:solidFill>
                  <a:srgbClr val="00B050"/>
                </a:solidFill>
                <a:latin typeface="Times New Roman" pitchFamily="18" charset="0"/>
                <a:cs typeface="Times New Roman" pitchFamily="18" charset="0"/>
              </a:rPr>
            </a:br>
            <a:r>
              <a:rPr lang="ro-RO" sz="3100" b="1" noProof="1" smtClean="0">
                <a:solidFill>
                  <a:srgbClr val="007A37"/>
                </a:solidFill>
                <a:latin typeface="Times New Roman" pitchFamily="18" charset="0"/>
                <a:cs typeface="Times New Roman" pitchFamily="18" charset="0"/>
              </a:rPr>
              <a:t>ACTIVITATE DIN SCHIMBUL DE EXPERIENȚĂ</a:t>
            </a:r>
            <a:r>
              <a:rPr lang="ro-RO" sz="3100" b="1" noProof="1" smtClean="0">
                <a:solidFill>
                  <a:schemeClr val="tx1"/>
                </a:solidFill>
                <a:latin typeface="Times New Roman" pitchFamily="18" charset="0"/>
                <a:cs typeface="Times New Roman" pitchFamily="18" charset="0"/>
              </a:rPr>
              <a:t/>
            </a:r>
            <a:br>
              <a:rPr lang="ro-RO" sz="3100" b="1" noProof="1" smtClean="0">
                <a:solidFill>
                  <a:schemeClr val="tx1"/>
                </a:solidFill>
                <a:latin typeface="Times New Roman" pitchFamily="18" charset="0"/>
                <a:cs typeface="Times New Roman" pitchFamily="18" charset="0"/>
              </a:rPr>
            </a:br>
            <a:r>
              <a:rPr lang="ro-RO" sz="3100" b="1" noProof="1" smtClean="0">
                <a:solidFill>
                  <a:schemeClr val="tx1"/>
                </a:solidFill>
                <a:latin typeface="Times New Roman" pitchFamily="18" charset="0"/>
                <a:cs typeface="Times New Roman" pitchFamily="18" charset="0"/>
              </a:rPr>
              <a:t>10 mai 2019</a:t>
            </a:r>
            <a:br>
              <a:rPr lang="ro-RO" sz="3100" b="1" noProof="1" smtClean="0">
                <a:solidFill>
                  <a:schemeClr val="tx1"/>
                </a:solidFill>
                <a:latin typeface="Times New Roman" pitchFamily="18" charset="0"/>
                <a:cs typeface="Times New Roman" pitchFamily="18" charset="0"/>
              </a:rPr>
            </a:br>
            <a:r>
              <a:rPr lang="en-US" sz="3100" dirty="0">
                <a:solidFill>
                  <a:schemeClr val="tx1"/>
                </a:solidFill>
                <a:latin typeface="Times New Roman" pitchFamily="18" charset="0"/>
                <a:cs typeface="Times New Roman" pitchFamily="18" charset="0"/>
              </a:rPr>
              <a:t/>
            </a:r>
            <a:br>
              <a:rPr lang="en-US" sz="3100" dirty="0">
                <a:solidFill>
                  <a:schemeClr val="tx1"/>
                </a:solidFill>
                <a:latin typeface="Times New Roman" pitchFamily="18" charset="0"/>
                <a:cs typeface="Times New Roman" pitchFamily="18" charset="0"/>
              </a:rPr>
            </a:br>
            <a:r>
              <a:rPr lang="ro-RO" sz="2700" dirty="0" smtClean="0">
                <a:solidFill>
                  <a:schemeClr val="tx1"/>
                </a:solidFill>
              </a:rPr>
              <a:t/>
            </a:r>
            <a:br>
              <a:rPr lang="ro-RO" sz="2700" dirty="0" smtClean="0">
                <a:solidFill>
                  <a:schemeClr val="tx1"/>
                </a:solidFill>
              </a:rPr>
            </a:br>
            <a:r>
              <a:rPr lang="ro-RO" sz="2700" dirty="0">
                <a:solidFill>
                  <a:schemeClr val="tx1"/>
                </a:solidFill>
              </a:rPr>
              <a:t/>
            </a:r>
            <a:br>
              <a:rPr lang="ro-RO" sz="2700" dirty="0">
                <a:solidFill>
                  <a:schemeClr val="tx1"/>
                </a:solidFill>
              </a:rPr>
            </a:br>
            <a:r>
              <a:rPr lang="en-US" dirty="0" smtClean="0">
                <a:solidFill>
                  <a:schemeClr val="tx1"/>
                </a:solidFill>
              </a:rPr>
              <a:t/>
            </a:r>
            <a:br>
              <a:rPr lang="en-US" dirty="0" smtClean="0">
                <a:solidFill>
                  <a:schemeClr val="tx1"/>
                </a:solidFill>
              </a:rPr>
            </a:br>
            <a:endParaRPr lang="ro-RO" sz="4400" noProof="1">
              <a:solidFill>
                <a:schemeClr val="tx1"/>
              </a:solidFill>
              <a:latin typeface="+mn-lt"/>
            </a:endParaRPr>
          </a:p>
        </p:txBody>
      </p:sp>
      <p:sp>
        <p:nvSpPr>
          <p:cNvPr id="4" name="Title 1"/>
          <p:cNvSpPr txBox="1">
            <a:spLocks/>
          </p:cNvSpPr>
          <p:nvPr/>
        </p:nvSpPr>
        <p:spPr>
          <a:xfrm>
            <a:off x="1532467" y="1246652"/>
            <a:ext cx="9228666" cy="177877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   </a:t>
            </a:r>
            <a:r>
              <a:rPr lang="ro-RO"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Într-una </a:t>
            </a:r>
            <a:r>
              <a:rPr lang="ro-RO"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din grădinițele din Maieru, am jurizat împreună cu colegele de </a:t>
            </a:r>
            <a:r>
              <a:rPr lang="ro-RO"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acolo </a:t>
            </a:r>
            <a:r>
              <a:rPr lang="ro-RO"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un concurs </a:t>
            </a:r>
            <a:r>
              <a:rPr lang="ro-RO"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deosebit</a:t>
            </a:r>
            <a:r>
              <a:rPr lang="en-US"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o-RO"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pomișori </a:t>
            </a:r>
            <a:r>
              <a:rPr lang="ro-RO"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realizați din materiale reciclabile</a:t>
            </a:r>
            <a:r>
              <a:rPr lang="ro-RO"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r>
              <a:rPr lang="ro-RO"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Ne-a impresionat mult și modul de organizare al centrelor tematice.</a:t>
            </a:r>
            <a:r>
              <a:rPr lang="ro-RO"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endParaRPr lang="ro-RO"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ro-RO" sz="2400" dirty="0" smtClean="0">
              <a:solidFill>
                <a:schemeClr val="tx1"/>
              </a:solidFill>
            </a:endParaRPr>
          </a:p>
          <a:p>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latin typeface="+mn-lt"/>
              </a:rPr>
              <a:t/>
            </a:r>
            <a:br>
              <a:rPr lang="en-US" sz="2400" dirty="0" smtClean="0">
                <a:solidFill>
                  <a:schemeClr val="tx1"/>
                </a:solidFill>
                <a:latin typeface="+mn-lt"/>
              </a:rPr>
            </a:br>
            <a:r>
              <a:rPr lang="ro-RO" sz="2400" i="1" dirty="0" smtClean="0">
                <a:solidFill>
                  <a:schemeClr val="tx1"/>
                </a:solidFill>
                <a:latin typeface="+mn-lt"/>
              </a:rPr>
              <a:t> </a:t>
            </a:r>
            <a:endParaRPr lang="ro-RO" sz="2400" noProof="1">
              <a:solidFill>
                <a:schemeClr val="tx1"/>
              </a:solidFill>
              <a:latin typeface="+mn-lt"/>
            </a:endParaRPr>
          </a:p>
        </p:txBody>
      </p:sp>
      <p:pic>
        <p:nvPicPr>
          <p:cNvPr id="3076" name="Picture 4" descr="F:\GRADINITA fisiere\an scolar 2018-2019\SCHIMB EXPER BN\poze pt zip\poza 18.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563659" y="3533775"/>
            <a:ext cx="5371166" cy="299614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primul an\jurizare concurs\poza 1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32467" y="3533775"/>
            <a:ext cx="4420658" cy="3036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3317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888" y="304801"/>
            <a:ext cx="10611989" cy="1148861"/>
          </a:xfrm>
        </p:spPr>
        <p:txBody>
          <a:bodyPr>
            <a:normAutofit fontScale="90000"/>
          </a:bodyPr>
          <a:lstStyle/>
          <a:p>
            <a:pPr algn="ctr"/>
            <a:r>
              <a:rPr lang="ro-RO" sz="3100" b="1" noProof="1" smtClean="0">
                <a:solidFill>
                  <a:srgbClr val="00B050"/>
                </a:solidFill>
                <a:latin typeface="Times New Roman" pitchFamily="18" charset="0"/>
                <a:cs typeface="Times New Roman" pitchFamily="18" charset="0"/>
              </a:rPr>
              <a:t/>
            </a:r>
            <a:br>
              <a:rPr lang="ro-RO" sz="3100" b="1" noProof="1" smtClean="0">
                <a:solidFill>
                  <a:srgbClr val="00B050"/>
                </a:solidFill>
                <a:latin typeface="Times New Roman" pitchFamily="18" charset="0"/>
                <a:cs typeface="Times New Roman" pitchFamily="18" charset="0"/>
              </a:rPr>
            </a:br>
            <a:r>
              <a:rPr lang="ro-RO" sz="3100" b="1" noProof="1">
                <a:solidFill>
                  <a:srgbClr val="00B050"/>
                </a:solidFill>
                <a:latin typeface="Times New Roman" pitchFamily="18" charset="0"/>
                <a:cs typeface="Times New Roman" pitchFamily="18" charset="0"/>
              </a:rPr>
              <a:t/>
            </a:r>
            <a:br>
              <a:rPr lang="ro-RO" sz="3100" b="1" noProof="1">
                <a:solidFill>
                  <a:srgbClr val="00B050"/>
                </a:solidFill>
                <a:latin typeface="Times New Roman" pitchFamily="18" charset="0"/>
                <a:cs typeface="Times New Roman" pitchFamily="18" charset="0"/>
              </a:rPr>
            </a:br>
            <a:r>
              <a:rPr lang="ro-RO" sz="3100" b="1" noProof="1" smtClean="0">
                <a:solidFill>
                  <a:srgbClr val="00B050"/>
                </a:solidFill>
                <a:latin typeface="Times New Roman" pitchFamily="18" charset="0"/>
                <a:cs typeface="Times New Roman" pitchFamily="18" charset="0"/>
              </a:rPr>
              <a:t/>
            </a:r>
            <a:br>
              <a:rPr lang="ro-RO" sz="3100" b="1" noProof="1" smtClean="0">
                <a:solidFill>
                  <a:srgbClr val="00B050"/>
                </a:solidFill>
                <a:latin typeface="Times New Roman" pitchFamily="18" charset="0"/>
                <a:cs typeface="Times New Roman" pitchFamily="18" charset="0"/>
              </a:rPr>
            </a:br>
            <a:r>
              <a:rPr lang="ro-RO" sz="3100" b="1" noProof="1">
                <a:solidFill>
                  <a:srgbClr val="00B050"/>
                </a:solidFill>
                <a:latin typeface="Times New Roman" pitchFamily="18" charset="0"/>
                <a:cs typeface="Times New Roman" pitchFamily="18" charset="0"/>
              </a:rPr>
              <a:t/>
            </a:r>
            <a:br>
              <a:rPr lang="ro-RO" sz="3100" b="1" noProof="1">
                <a:solidFill>
                  <a:srgbClr val="00B050"/>
                </a:solidFill>
                <a:latin typeface="Times New Roman" pitchFamily="18" charset="0"/>
                <a:cs typeface="Times New Roman" pitchFamily="18" charset="0"/>
              </a:rPr>
            </a:br>
            <a:r>
              <a:rPr lang="ro-RO" sz="3100" b="1" noProof="1" smtClean="0">
                <a:solidFill>
                  <a:srgbClr val="00B050"/>
                </a:solidFill>
                <a:latin typeface="Times New Roman" pitchFamily="18" charset="0"/>
                <a:cs typeface="Times New Roman" pitchFamily="18" charset="0"/>
              </a:rPr>
              <a:t/>
            </a:r>
            <a:br>
              <a:rPr lang="ro-RO" sz="3100" b="1" noProof="1" smtClean="0">
                <a:solidFill>
                  <a:srgbClr val="00B050"/>
                </a:solidFill>
                <a:latin typeface="Times New Roman" pitchFamily="18" charset="0"/>
                <a:cs typeface="Times New Roman" pitchFamily="18" charset="0"/>
              </a:rPr>
            </a:br>
            <a:r>
              <a:rPr lang="ro-RO" sz="3100" b="1" noProof="1" smtClean="0">
                <a:solidFill>
                  <a:srgbClr val="007A37"/>
                </a:solidFill>
                <a:latin typeface="Times New Roman" pitchFamily="18" charset="0"/>
                <a:cs typeface="Times New Roman" pitchFamily="18" charset="0"/>
              </a:rPr>
              <a:t>ACTIVITATE DIN SCHIMBUL DE EXPERIENȚĂ</a:t>
            </a:r>
            <a:br>
              <a:rPr lang="ro-RO" sz="3100" b="1" noProof="1" smtClean="0">
                <a:solidFill>
                  <a:srgbClr val="007A37"/>
                </a:solidFill>
                <a:latin typeface="Times New Roman" pitchFamily="18" charset="0"/>
                <a:cs typeface="Times New Roman" pitchFamily="18" charset="0"/>
              </a:rPr>
            </a:br>
            <a:r>
              <a:rPr lang="ro-RO" sz="3100" b="1" noProof="1" smtClean="0">
                <a:solidFill>
                  <a:schemeClr val="tx1"/>
                </a:solidFill>
                <a:latin typeface="Times New Roman" pitchFamily="18" charset="0"/>
                <a:cs typeface="Times New Roman" pitchFamily="18" charset="0"/>
              </a:rPr>
              <a:t>11 mai 2019</a:t>
            </a:r>
            <a:br>
              <a:rPr lang="ro-RO" sz="3100" b="1" noProof="1" smtClean="0">
                <a:solidFill>
                  <a:schemeClr val="tx1"/>
                </a:solidFill>
                <a:latin typeface="Times New Roman" pitchFamily="18" charset="0"/>
                <a:cs typeface="Times New Roman" pitchFamily="18" charset="0"/>
              </a:rPr>
            </a:br>
            <a:r>
              <a:rPr lang="en-US" sz="3100" dirty="0">
                <a:solidFill>
                  <a:schemeClr val="tx1"/>
                </a:solidFill>
                <a:latin typeface="Times New Roman" pitchFamily="18" charset="0"/>
                <a:cs typeface="Times New Roman" pitchFamily="18" charset="0"/>
              </a:rPr>
              <a:t/>
            </a:r>
            <a:br>
              <a:rPr lang="en-US" sz="3100" dirty="0">
                <a:solidFill>
                  <a:schemeClr val="tx1"/>
                </a:solidFill>
                <a:latin typeface="Times New Roman" pitchFamily="18" charset="0"/>
                <a:cs typeface="Times New Roman" pitchFamily="18" charset="0"/>
              </a:rPr>
            </a:br>
            <a:r>
              <a:rPr lang="ro-RO" sz="2700" dirty="0" smtClean="0">
                <a:solidFill>
                  <a:schemeClr val="tx1"/>
                </a:solidFill>
              </a:rPr>
              <a:t/>
            </a:r>
            <a:br>
              <a:rPr lang="ro-RO" sz="2700" dirty="0" smtClean="0">
                <a:solidFill>
                  <a:schemeClr val="tx1"/>
                </a:solidFill>
              </a:rPr>
            </a:br>
            <a:r>
              <a:rPr lang="ro-RO" sz="2700" dirty="0">
                <a:solidFill>
                  <a:schemeClr val="tx1"/>
                </a:solidFill>
              </a:rPr>
              <a:t/>
            </a:r>
            <a:br>
              <a:rPr lang="ro-RO" sz="2700" dirty="0">
                <a:solidFill>
                  <a:schemeClr val="tx1"/>
                </a:solidFill>
              </a:rPr>
            </a:br>
            <a:r>
              <a:rPr lang="en-US" dirty="0" smtClean="0">
                <a:solidFill>
                  <a:schemeClr val="tx1"/>
                </a:solidFill>
              </a:rPr>
              <a:t/>
            </a:r>
            <a:br>
              <a:rPr lang="en-US" dirty="0" smtClean="0">
                <a:solidFill>
                  <a:schemeClr val="tx1"/>
                </a:solidFill>
              </a:rPr>
            </a:br>
            <a:endParaRPr lang="ro-RO" sz="4400" noProof="1">
              <a:solidFill>
                <a:schemeClr val="tx1"/>
              </a:solidFill>
              <a:latin typeface="+mn-lt"/>
            </a:endParaRPr>
          </a:p>
        </p:txBody>
      </p:sp>
      <p:sp>
        <p:nvSpPr>
          <p:cNvPr id="4" name="Title 1"/>
          <p:cNvSpPr txBox="1">
            <a:spLocks/>
          </p:cNvSpPr>
          <p:nvPr/>
        </p:nvSpPr>
        <p:spPr>
          <a:xfrm>
            <a:off x="1532467" y="1246652"/>
            <a:ext cx="9228666" cy="206804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o-RO" sz="2800" dirty="0">
                <a:solidFill>
                  <a:schemeClr val="tx1"/>
                </a:solidFill>
                <a:latin typeface="Times New Roman" pitchFamily="18" charset="0"/>
                <a:cs typeface="Times New Roman" pitchFamily="18" charset="0"/>
              </a:rPr>
              <a:t> </a:t>
            </a:r>
            <a:r>
              <a:rPr lang="ro-RO" sz="2800" dirty="0" smtClean="0">
                <a:solidFill>
                  <a:schemeClr val="tx1"/>
                </a:solidFill>
                <a:latin typeface="Times New Roman" pitchFamily="18" charset="0"/>
                <a:cs typeface="Times New Roman" pitchFamily="18" charset="0"/>
              </a:rPr>
              <a:t>  </a:t>
            </a:r>
            <a:r>
              <a:rPr lang="ro-RO"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Am </a:t>
            </a:r>
            <a:r>
              <a:rPr lang="ro-RO"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vizitat două grădinițe din Sângeorz-Băi și am descoperit </a:t>
            </a:r>
            <a:r>
              <a:rPr lang="ro-RO"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rolul bulinelor </a:t>
            </a:r>
            <a:r>
              <a:rPr lang="ro-RO"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colorate lipite pe cărțile din bibliotecile grupelor, și anume, parteneriatul cu Asociația Ovidiu.Ro.</a:t>
            </a:r>
            <a:endParaRPr lang="ro-RO"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r>
              <a:rPr lang="ro-RO"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Acest fapt a reprezentat o provocare pentru a continua schimbul de experiență și în următorul an.</a:t>
            </a:r>
            <a:endParaRPr lang="ro-RO"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ro-RO" sz="2800" dirty="0" smtClean="0">
              <a:solidFill>
                <a:schemeClr val="tx1"/>
              </a:solidFill>
              <a:latin typeface="Times New Roman" pitchFamily="18" charset="0"/>
              <a:cs typeface="Times New Roman" pitchFamily="18" charset="0"/>
            </a:endParaRPr>
          </a:p>
          <a:p>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latin typeface="+mn-lt"/>
              </a:rPr>
              <a:t/>
            </a:r>
            <a:br>
              <a:rPr lang="en-US" sz="2400" dirty="0" smtClean="0">
                <a:solidFill>
                  <a:schemeClr val="tx1"/>
                </a:solidFill>
                <a:latin typeface="+mn-lt"/>
              </a:rPr>
            </a:br>
            <a:r>
              <a:rPr lang="ro-RO" sz="2400" i="1" dirty="0" smtClean="0">
                <a:solidFill>
                  <a:schemeClr val="tx1"/>
                </a:solidFill>
                <a:latin typeface="+mn-lt"/>
              </a:rPr>
              <a:t> </a:t>
            </a:r>
            <a:endParaRPr lang="ro-RO" sz="2400" noProof="1">
              <a:solidFill>
                <a:schemeClr val="tx1"/>
              </a:solidFill>
              <a:latin typeface="+mn-lt"/>
            </a:endParaRPr>
          </a:p>
        </p:txBody>
      </p:sp>
      <p:pic>
        <p:nvPicPr>
          <p:cNvPr id="3074" name="Picture 2" descr="E:\primul an\sangeorz bai gradinita\IMG-20190511-WA0009.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270625" y="3632201"/>
            <a:ext cx="5734011" cy="288583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E:\primul an\sangeorz bai gradinita\IMG-20190511-WA001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32467" y="3632201"/>
            <a:ext cx="3858683" cy="2962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945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